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65" r:id="rId8"/>
    <p:sldId id="267" r:id="rId9"/>
    <p:sldId id="264" r:id="rId10"/>
    <p:sldId id="268" r:id="rId11"/>
    <p:sldId id="272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513C-D62A-465D-AB66-FE74DD16C5BE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FEEF31-FB46-420D-A9D3-953D6C7A3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513C-D62A-465D-AB66-FE74DD16C5BE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EF31-FB46-420D-A9D3-953D6C7A3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FEEF31-FB46-420D-A9D3-953D6C7A3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513C-D62A-465D-AB66-FE74DD16C5BE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513C-D62A-465D-AB66-FE74DD16C5BE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FEEF31-FB46-420D-A9D3-953D6C7A3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513C-D62A-465D-AB66-FE74DD16C5BE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FEEF31-FB46-420D-A9D3-953D6C7A3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17513C-D62A-465D-AB66-FE74DD16C5BE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EF31-FB46-420D-A9D3-953D6C7A3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513C-D62A-465D-AB66-FE74DD16C5BE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FEEF31-FB46-420D-A9D3-953D6C7A3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513C-D62A-465D-AB66-FE74DD16C5BE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FEEF31-FB46-420D-A9D3-953D6C7A3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513C-D62A-465D-AB66-FE74DD16C5BE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FEEF31-FB46-420D-A9D3-953D6C7A3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FEEF31-FB46-420D-A9D3-953D6C7A3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513C-D62A-465D-AB66-FE74DD16C5BE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FEEF31-FB46-420D-A9D3-953D6C7A3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17513C-D62A-465D-AB66-FE74DD16C5BE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17513C-D62A-465D-AB66-FE74DD16C5BE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FEEF31-FB46-420D-A9D3-953D6C7A3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s://www.youtube.com/watch?v=ttjn1jVACk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NP1EAYLhO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Rbuz3VQ100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315200" cy="3200400"/>
          </a:xfrm>
        </p:spPr>
        <p:txBody>
          <a:bodyPr>
            <a:normAutofit/>
          </a:bodyPr>
          <a:lstStyle/>
          <a:p>
            <a:r>
              <a:rPr lang="en-US" dirty="0"/>
              <a:t>Objectives: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Understand the relationship between nonspecific and specific defense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Understand the different cells that are involved in the immune response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 effect of HIV on the human immune system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Understand the different protocols used in an ELISA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9: The Immune System, immunoassays and Blood Typing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Rh factor: either +/- depending on whether the antigens are present or not.  RhoGAM protects against unborn child with opposite Rh factor.</a:t>
            </a:r>
          </a:p>
          <a:p>
            <a:pPr marL="0" indent="0">
              <a:buNone/>
            </a:pPr>
            <a:endParaRPr lang="en-US" sz="2000" dirty="0">
              <a:hlinkClick r:id="rId2"/>
            </a:endParaRP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https://www.youtube.com/watch?v=ttjn1jVACk8</a:t>
            </a:r>
            <a:endParaRPr lang="en-US" sz="2000" dirty="0"/>
          </a:p>
          <a:p>
            <a:endParaRPr lang="en-US" dirty="0"/>
          </a:p>
        </p:txBody>
      </p:sp>
      <p:pic>
        <p:nvPicPr>
          <p:cNvPr id="1026" name="Picture 2" descr="http://www.classzone.com/etest_data/ged/images/sci_ls_bloodtype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695739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886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Agglutination vs. Coagulation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Agglutination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Coagulation </a:t>
            </a:r>
          </a:p>
        </p:txBody>
      </p:sp>
      <p:pic>
        <p:nvPicPr>
          <p:cNvPr id="1026" name="Picture 2" descr="Image result for coagul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09800"/>
            <a:ext cx="3803904" cy="2971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24000" y="5410200"/>
            <a:ext cx="60198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Note: Agglutination is a very simple reaction compared to the complex reaction involved in coagulation which involves intrinsic/extrinsic pathways.</a:t>
            </a:r>
          </a:p>
        </p:txBody>
      </p:sp>
      <p:pic>
        <p:nvPicPr>
          <p:cNvPr id="1034" name="Picture 10" descr="Image result for aglutin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62200"/>
            <a:ext cx="36576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538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269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100" dirty="0"/>
              <a:t>1. List the 4 processes of nonspecific defense. </a:t>
            </a:r>
          </a:p>
          <a:p>
            <a:pPr marL="788670" lvl="1" indent="-514350"/>
            <a:r>
              <a:rPr lang="en-US" sz="1600" dirty="0">
                <a:solidFill>
                  <a:schemeClr val="accent1"/>
                </a:solidFill>
              </a:rPr>
              <a:t>Physical Barriers</a:t>
            </a:r>
          </a:p>
          <a:p>
            <a:pPr marL="788670" lvl="1" indent="-514350"/>
            <a:r>
              <a:rPr lang="en-US" sz="1600" dirty="0">
                <a:solidFill>
                  <a:schemeClr val="accent1"/>
                </a:solidFill>
              </a:rPr>
              <a:t>Inflammation</a:t>
            </a:r>
          </a:p>
          <a:p>
            <a:pPr marL="788670" lvl="1" indent="-514350"/>
            <a:r>
              <a:rPr lang="en-US" sz="1600" dirty="0">
                <a:solidFill>
                  <a:schemeClr val="accent1"/>
                </a:solidFill>
              </a:rPr>
              <a:t>Natural Killer cells destroy foreign cells</a:t>
            </a:r>
          </a:p>
          <a:p>
            <a:pPr marL="788670" lvl="1" indent="-514350"/>
            <a:r>
              <a:rPr lang="en-US" sz="1600" dirty="0">
                <a:solidFill>
                  <a:schemeClr val="accent1"/>
                </a:solidFill>
              </a:rPr>
              <a:t>Prevention of viral replication</a:t>
            </a:r>
          </a:p>
          <a:p>
            <a:pPr>
              <a:buNone/>
            </a:pPr>
            <a:r>
              <a:rPr lang="en-US" sz="2100" dirty="0"/>
              <a:t>2. List the 4 characteristics of specific immunity .</a:t>
            </a:r>
          </a:p>
          <a:p>
            <a:pPr lvl="1"/>
            <a:r>
              <a:rPr lang="en-US" sz="1600" dirty="0">
                <a:solidFill>
                  <a:schemeClr val="accent1"/>
                </a:solidFill>
              </a:rPr>
              <a:t>Specificity</a:t>
            </a:r>
          </a:p>
          <a:p>
            <a:pPr lvl="1"/>
            <a:r>
              <a:rPr lang="en-US" sz="1600" dirty="0">
                <a:solidFill>
                  <a:schemeClr val="accent1"/>
                </a:solidFill>
              </a:rPr>
              <a:t>Diversity</a:t>
            </a:r>
          </a:p>
          <a:p>
            <a:pPr lvl="1"/>
            <a:r>
              <a:rPr lang="en-US" sz="1600" dirty="0">
                <a:solidFill>
                  <a:schemeClr val="accent1"/>
                </a:solidFill>
              </a:rPr>
              <a:t>Memory</a:t>
            </a:r>
          </a:p>
          <a:p>
            <a:pPr lvl="1"/>
            <a:r>
              <a:rPr lang="en-US" sz="1600" dirty="0">
                <a:solidFill>
                  <a:schemeClr val="accent1"/>
                </a:solidFill>
              </a:rPr>
              <a:t>Self-tolerance</a:t>
            </a:r>
          </a:p>
          <a:p>
            <a:pPr>
              <a:buNone/>
            </a:pPr>
            <a:r>
              <a:rPr lang="en-US" sz="2100" dirty="0"/>
              <a:t>3. Which cells form a “bridge” between nonspecific defense and specific immunity?  </a:t>
            </a:r>
            <a:r>
              <a:rPr lang="en-US" sz="2100" dirty="0">
                <a:solidFill>
                  <a:schemeClr val="accent1"/>
                </a:solidFill>
              </a:rPr>
              <a:t>Macrophages</a:t>
            </a:r>
          </a:p>
          <a:p>
            <a:pPr>
              <a:buNone/>
            </a:pPr>
            <a:r>
              <a:rPr lang="en-US" sz="2100" dirty="0"/>
              <a:t>4. Name the </a:t>
            </a:r>
            <a:r>
              <a:rPr lang="en-US" sz="2100" dirty="0" err="1"/>
              <a:t>effector</a:t>
            </a:r>
            <a:r>
              <a:rPr lang="en-US" sz="2100" dirty="0"/>
              <a:t> cells for B cells. Name the </a:t>
            </a:r>
            <a:r>
              <a:rPr lang="en-US" sz="2100" dirty="0" err="1"/>
              <a:t>effector</a:t>
            </a:r>
            <a:r>
              <a:rPr lang="en-US" sz="2100" dirty="0"/>
              <a:t> cells for T cells. What are the functions of these various effector cells? </a:t>
            </a:r>
            <a:r>
              <a:rPr lang="en-US" sz="2100" dirty="0">
                <a:solidFill>
                  <a:schemeClr val="accent1"/>
                </a:solidFill>
              </a:rPr>
              <a:t>See slide 6</a:t>
            </a:r>
          </a:p>
          <a:p>
            <a:pPr>
              <a:buNone/>
            </a:pPr>
            <a:r>
              <a:rPr lang="en-US" sz="2100" dirty="0"/>
              <a:t>5. Once lymphocytes are activated, effector cells are produced by 2 processes: </a:t>
            </a:r>
            <a:r>
              <a:rPr lang="en-US" sz="2100" dirty="0">
                <a:solidFill>
                  <a:schemeClr val="accent1"/>
                </a:solidFill>
              </a:rPr>
              <a:t>clonal expansion </a:t>
            </a:r>
            <a:r>
              <a:rPr lang="en-US" sz="2100" dirty="0"/>
              <a:t>followed by </a:t>
            </a:r>
            <a:r>
              <a:rPr lang="en-US" sz="2100" dirty="0">
                <a:solidFill>
                  <a:schemeClr val="accent1"/>
                </a:solidFill>
              </a:rPr>
              <a:t>differentiation</a:t>
            </a:r>
            <a:r>
              <a:rPr lang="en-US" sz="21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Pre-Lab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300" dirty="0"/>
              <a:t>6. What type of cells will cytotoxic T cells bind to and destroy? </a:t>
            </a:r>
            <a:r>
              <a:rPr lang="en-US" sz="2300" dirty="0">
                <a:solidFill>
                  <a:schemeClr val="accent1"/>
                </a:solidFill>
              </a:rPr>
              <a:t>Abnormal, foreign, from tissue transplant, cancerous cells </a:t>
            </a:r>
          </a:p>
          <a:p>
            <a:pPr>
              <a:buNone/>
            </a:pPr>
            <a:r>
              <a:rPr lang="en-US" sz="2300" dirty="0"/>
              <a:t>7. What 2 proteins are involved in the binding process referred to in the previous question? </a:t>
            </a:r>
          </a:p>
          <a:p>
            <a:pPr>
              <a:buNone/>
            </a:pPr>
            <a:r>
              <a:rPr lang="en-US" sz="2300" dirty="0">
                <a:solidFill>
                  <a:schemeClr val="accent1"/>
                </a:solidFill>
              </a:rPr>
              <a:t>CD-8 protein, Class I MHC protein</a:t>
            </a:r>
          </a:p>
          <a:p>
            <a:pPr>
              <a:buNone/>
            </a:pPr>
            <a:r>
              <a:rPr lang="en-US" sz="2300" dirty="0"/>
              <a:t>8. The interaction between a helper T cell and either a B or T lymphocyte involves which proteins? </a:t>
            </a:r>
          </a:p>
          <a:p>
            <a:pPr>
              <a:buNone/>
            </a:pPr>
            <a:r>
              <a:rPr lang="en-US" sz="2300" dirty="0">
                <a:solidFill>
                  <a:schemeClr val="accent1"/>
                </a:solidFill>
              </a:rPr>
              <a:t>CD-4 protein</a:t>
            </a:r>
          </a:p>
          <a:p>
            <a:pPr>
              <a:buNone/>
            </a:pPr>
            <a:r>
              <a:rPr lang="en-US" sz="2300" dirty="0">
                <a:solidFill>
                  <a:schemeClr val="accent1"/>
                </a:solidFill>
              </a:rPr>
              <a:t>Class II MHC protein</a:t>
            </a:r>
          </a:p>
          <a:p>
            <a:pPr>
              <a:buNone/>
            </a:pPr>
            <a:r>
              <a:rPr lang="en-US" sz="2300" dirty="0"/>
              <a:t>9. What do the letters ELISA stand for? Very briefly describe the concept of an ELISA. </a:t>
            </a:r>
          </a:p>
          <a:p>
            <a:pPr>
              <a:buNone/>
            </a:pPr>
            <a:r>
              <a:rPr lang="en-US" sz="2300" dirty="0">
                <a:solidFill>
                  <a:schemeClr val="accent1"/>
                </a:solidFill>
              </a:rPr>
              <a:t>Enzyme linked immunosorbent assay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Nonspecific Defense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i="1" dirty="0"/>
              <a:t>“Innate immunity”</a:t>
            </a:r>
          </a:p>
          <a:p>
            <a:pPr>
              <a:buNone/>
            </a:pPr>
            <a:r>
              <a:rPr lang="en-US" b="1" dirty="0"/>
              <a:t>Process: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1. Prevent entry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skin and mucous membranes</a:t>
            </a:r>
          </a:p>
          <a:p>
            <a:pPr>
              <a:buNone/>
            </a:pPr>
            <a:r>
              <a:rPr lang="en-US" sz="2400" dirty="0"/>
              <a:t>	2. Inflammation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histamines and cytokines</a:t>
            </a:r>
          </a:p>
          <a:p>
            <a:pPr>
              <a:buNone/>
            </a:pPr>
            <a:r>
              <a:rPr lang="en-US" sz="2400" dirty="0"/>
              <a:t>	     fever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pyrogens</a:t>
            </a:r>
          </a:p>
          <a:p>
            <a:pPr>
              <a:buNone/>
            </a:pPr>
            <a:r>
              <a:rPr lang="en-US" sz="2400" dirty="0"/>
              <a:t>	     Phagocytosis “cell eating”</a:t>
            </a:r>
            <a:r>
              <a:rPr lang="en-US" sz="2400" dirty="0">
                <a:sym typeface="Wingdings" pitchFamily="2" charset="2"/>
              </a:rPr>
              <a:t> neutrophils, monocytes,                      	macrophages and eosinophils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3. Destroy virus infected or cancerous cells NK Cells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4. Destroy bacteria Compliment proteins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     Prevent replication Interferons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05200" y="6364069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https://www.youtube.com/watch?v=HNP1EAYLhOs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Defense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i="1" dirty="0"/>
              <a:t>“Acquired immunity”</a:t>
            </a:r>
          </a:p>
          <a:p>
            <a:pPr>
              <a:buNone/>
            </a:pPr>
            <a:r>
              <a:rPr lang="en-US" b="1" dirty="0"/>
              <a:t>Process:</a:t>
            </a:r>
          </a:p>
          <a:p>
            <a:pPr marL="0" indent="0">
              <a:buNone/>
            </a:pPr>
            <a:r>
              <a:rPr lang="en-US" dirty="0"/>
              <a:t>1. Specificity </a:t>
            </a:r>
            <a:r>
              <a:rPr lang="en-US" dirty="0">
                <a:sym typeface="Wingdings" panose="05000000000000000000" pitchFamily="2" charset="2"/>
              </a:rPr>
              <a:t> Antigen receptor recognition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Diversity </a:t>
            </a:r>
            <a:r>
              <a:rPr lang="en-US" dirty="0">
                <a:sym typeface="Wingdings" panose="05000000000000000000" pitchFamily="2" charset="2"/>
              </a:rPr>
              <a:t> Clonal expansion and differentiation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Memory </a:t>
            </a:r>
            <a:r>
              <a:rPr lang="en-US" dirty="0">
                <a:sym typeface="Wingdings" panose="05000000000000000000" pitchFamily="2" charset="2"/>
              </a:rPr>
              <a:t> memory cells (2-3 days vs 10-14 days)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Self-Tolerance </a:t>
            </a:r>
            <a:r>
              <a:rPr lang="en-US" dirty="0">
                <a:sym typeface="Wingdings" panose="05000000000000000000" pitchFamily="2" charset="2"/>
              </a:rPr>
              <a:t> Interaction between the CD8 and I MHC protein.</a:t>
            </a:r>
            <a:r>
              <a:rPr lang="en-US" dirty="0"/>
              <a:t>                                                                                  </a:t>
            </a:r>
          </a:p>
          <a:p>
            <a:pPr>
              <a:buNone/>
            </a:pPr>
            <a:r>
              <a:rPr lang="en-US" i="1" dirty="0"/>
              <a:t/>
            </a:r>
            <a:br>
              <a:rPr lang="en-US" i="1" dirty="0"/>
            </a:b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362200" cy="990600"/>
          </a:xfrm>
        </p:spPr>
        <p:txBody>
          <a:bodyPr/>
          <a:lstStyle/>
          <a:p>
            <a:r>
              <a:rPr lang="en-US" dirty="0"/>
              <a:t>Immune Cells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900286503"/>
              </p:ext>
            </p:extLst>
          </p:nvPr>
        </p:nvGraphicFramePr>
        <p:xfrm>
          <a:off x="2971800" y="685801"/>
          <a:ext cx="5943600" cy="5826312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1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B-Lymphocytes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T-Lymphocytes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Antigen Receptors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Membrane antibodies</a:t>
                      </a: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T-Cell receptors</a:t>
                      </a: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75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Effector Cells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>
                          <a:latin typeface="Calibri"/>
                          <a:ea typeface="Calibri"/>
                          <a:cs typeface="Times New Roman"/>
                        </a:rPr>
                        <a:t>Memory Cells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- Reside in lymph nodes until the body is attacked by the antigen a 2nd time.  (Secondary response occurs in 2-3 days vs. 10-14 days of the initial response)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913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Calibri"/>
                          <a:ea typeface="Calibri"/>
                          <a:cs typeface="Times New Roman"/>
                        </a:rPr>
                        <a:t>Plasma Cells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- Mark the antigen for destruction by phagocytosis or "cell eating"</a:t>
                      </a: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Calibri"/>
                          <a:ea typeface="Calibri"/>
                          <a:cs typeface="Times New Roman"/>
                        </a:rPr>
                        <a:t>Cytotoxic T-Cells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- bind to abnormal/foreign cells w/ antigens. Essentially kills the cell by releasing chemicals that poke holes in cell membrane.  (When this recognition fails it is considered a sign of an autoimmune disease.)</a:t>
                      </a: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85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Calibri"/>
                          <a:ea typeface="Calibri"/>
                          <a:cs typeface="Times New Roman"/>
                        </a:rPr>
                        <a:t>Helper T-Cells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- activate various mechanisms in immune response (help to activate differentiation of B &amp; T lymphocytes)</a:t>
                      </a: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456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Calibri"/>
                          <a:ea typeface="Calibri"/>
                          <a:cs typeface="Times New Roman"/>
                        </a:rPr>
                        <a:t>Regulatory (Suppressor) Cells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- work to turn down or turn off various mechanisms in immune response.</a:t>
                      </a:r>
                    </a:p>
                  </a:txBody>
                  <a:tcPr marL="63595" marR="63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HIV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b="0" cap="none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cap="none" dirty="0"/>
              <a:t>HIV is spread through bodily fluids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cap="none" dirty="0"/>
              <a:t>Helper T-cells-Remains dormant until activated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cap="none" dirty="0"/>
              <a:t>Test for the presence of antibodies (ELISA)</a:t>
            </a:r>
          </a:p>
          <a:p>
            <a:endParaRPr lang="en-US" dirty="0"/>
          </a:p>
        </p:txBody>
      </p:sp>
      <p:sp>
        <p:nvSpPr>
          <p:cNvPr id="4" name="AutoShape 2" descr="Image result for hiv vir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hiv viru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hiv viru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8300" y="3260787"/>
            <a:ext cx="3314700" cy="291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hiv symptom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600"/>
            <a:ext cx="47625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767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HIV-Helper T cell endocytosis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D:\kuloth\2014\June\13-05-2014\nri_aop\slides_img\nri3689-f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6913"/>
            <a:ext cx="8610600" cy="50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5921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ELISA</a:t>
            </a:r>
          </a:p>
        </p:txBody>
      </p:sp>
      <p:pic>
        <p:nvPicPr>
          <p:cNvPr id="1026" name="Picture 2" descr="Diagram and comparison of common ELISA forma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860115"/>
            <a:ext cx="8991600" cy="33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5943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hlinkClick r:id="rId3"/>
              </a:rPr>
              <a:t>https://youtu.be/RRbuz3VQ100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850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828</TotalTime>
  <Words>543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Lab 9: The Immune System, immunoassays and Blood Typing</vt:lpstr>
      <vt:lpstr>Pre-Lab</vt:lpstr>
      <vt:lpstr>Pre-Lab (Continued)</vt:lpstr>
      <vt:lpstr>Nonspecific Defense</vt:lpstr>
      <vt:lpstr>Specific Defense</vt:lpstr>
      <vt:lpstr>Immune Cells</vt:lpstr>
      <vt:lpstr>HIV</vt:lpstr>
      <vt:lpstr>HIV-Helper T cell endocytosis</vt:lpstr>
      <vt:lpstr>ELISA</vt:lpstr>
      <vt:lpstr>Blood Typing</vt:lpstr>
      <vt:lpstr>Agglutination vs. Coagulation</vt:lpstr>
      <vt:lpstr>Post lab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5: The Immune System and Immunoassays</dc:title>
  <dc:creator>Scott &amp; Amber</dc:creator>
  <cp:lastModifiedBy>Scott &amp; Amber</cp:lastModifiedBy>
  <cp:revision>20</cp:revision>
  <dcterms:created xsi:type="dcterms:W3CDTF">2016-06-09T03:30:24Z</dcterms:created>
  <dcterms:modified xsi:type="dcterms:W3CDTF">2018-08-13T15:37:29Z</dcterms:modified>
</cp:coreProperties>
</file>