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9" r:id="rId3"/>
    <p:sldId id="270" r:id="rId4"/>
    <p:sldId id="267" r:id="rId5"/>
    <p:sldId id="268" r:id="rId6"/>
    <p:sldId id="263" r:id="rId7"/>
    <p:sldId id="264" r:id="rId8"/>
    <p:sldId id="258" r:id="rId9"/>
    <p:sldId id="260" r:id="rId10"/>
    <p:sldId id="259" r:id="rId11"/>
    <p:sldId id="265" r:id="rId12"/>
    <p:sldId id="266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71A41A2-FCED-4684-BA52-26DE3144D310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9CC3-9C41-4B0C-9C8C-D6F2CB579A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06067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41A2-FCED-4684-BA52-26DE3144D310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9CC3-9C41-4B0C-9C8C-D6F2CB579A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2523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41A2-FCED-4684-BA52-26DE3144D310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9CC3-9C41-4B0C-9C8C-D6F2CB579A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2183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41A2-FCED-4684-BA52-26DE3144D310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9CC3-9C41-4B0C-9C8C-D6F2CB579A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5907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41A2-FCED-4684-BA52-26DE3144D310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9CC3-9C41-4B0C-9C8C-D6F2CB579A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27550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41A2-FCED-4684-BA52-26DE3144D310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9CC3-9C41-4B0C-9C8C-D6F2CB579A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197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41A2-FCED-4684-BA52-26DE3144D310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9CC3-9C41-4B0C-9C8C-D6F2CB579A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90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41A2-FCED-4684-BA52-26DE3144D310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9CC3-9C41-4B0C-9C8C-D6F2CB579A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3754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41A2-FCED-4684-BA52-26DE3144D310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9CC3-9C41-4B0C-9C8C-D6F2CB579A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3217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41A2-FCED-4684-BA52-26DE3144D310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9CC3-9C41-4B0C-9C8C-D6F2CB579A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372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41A2-FCED-4684-BA52-26DE3144D310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09CC3-9C41-4B0C-9C8C-D6F2CB579A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7161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71A41A2-FCED-4684-BA52-26DE3144D310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10909CC3-9C41-4B0C-9C8C-D6F2CB579A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0130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Lab </a:t>
            </a:r>
            <a:r>
              <a:rPr lang="en-US" dirty="0" smtClean="0"/>
              <a:t>8: </a:t>
            </a:r>
            <a:r>
              <a:rPr lang="en-US" dirty="0"/>
              <a:t>Blood Characteristics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Blood Pressure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Hematocrit</a:t>
            </a:r>
            <a:r>
              <a:rPr lang="en-US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Buffering Capacity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Clotting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Disease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 Blood Cell 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715000"/>
            <a:ext cx="8232648" cy="5364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In order to find the volume of an individual RBC we need to count the RBC’s to get an average of how many there are in a certain volume of blood.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343400" y="3581400"/>
            <a:ext cx="1981200" cy="1828801"/>
            <a:chOff x="4343400" y="3581400"/>
            <a:chExt cx="1981200" cy="1828801"/>
          </a:xfrm>
        </p:grpSpPr>
        <p:pic>
          <p:nvPicPr>
            <p:cNvPr id="1028" name="Picture 4" descr="http://www.hemocytometer.org/wp-content/uploads/2013/04/hemocytometer-squares-yeast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43400" y="3581400"/>
              <a:ext cx="1905000" cy="1725216"/>
            </a:xfrm>
            <a:prstGeom prst="rect">
              <a:avLst/>
            </a:prstGeom>
            <a:noFill/>
          </p:spPr>
        </p:pic>
        <p:grpSp>
          <p:nvGrpSpPr>
            <p:cNvPr id="20" name="Group 19"/>
            <p:cNvGrpSpPr/>
            <p:nvPr/>
          </p:nvGrpSpPr>
          <p:grpSpPr>
            <a:xfrm>
              <a:off x="4419600" y="3657600"/>
              <a:ext cx="1905000" cy="1752601"/>
              <a:chOff x="4648200" y="1981199"/>
              <a:chExt cx="1905000" cy="1752601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4767263" y="1981199"/>
                <a:ext cx="476250" cy="5476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076950" y="1981199"/>
                <a:ext cx="476250" cy="5476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362575" y="2528887"/>
                <a:ext cx="476250" cy="5476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648200" y="3186112"/>
                <a:ext cx="476250" cy="5476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076950" y="3186112"/>
                <a:ext cx="476250" cy="5476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5</a:t>
                </a:r>
              </a:p>
            </p:txBody>
          </p:sp>
        </p:grpSp>
      </p:grpSp>
      <p:pic>
        <p:nvPicPr>
          <p:cNvPr id="1032" name="Picture 8" descr="http://biologyonline.us/Online%20A&amp;P/AP%201/Northland/AP1lab/Lab%209/images/58.htm1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828800"/>
            <a:ext cx="3581400" cy="3581400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685800" y="1828800"/>
            <a:ext cx="3200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4" name="Picture 10" descr="Image result for hemocytome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2895600"/>
            <a:ext cx="1752600" cy="1752600"/>
          </a:xfrm>
          <a:prstGeom prst="rect">
            <a:avLst/>
          </a:prstGeom>
          <a:noFill/>
        </p:spPr>
      </p:pic>
      <p:sp>
        <p:nvSpPr>
          <p:cNvPr id="21" name="Half Frame 20"/>
          <p:cNvSpPr/>
          <p:nvPr/>
        </p:nvSpPr>
        <p:spPr>
          <a:xfrm rot="18843324">
            <a:off x="6413952" y="3050531"/>
            <a:ext cx="1499888" cy="1520646"/>
          </a:xfrm>
          <a:prstGeom prst="halfFrame">
            <a:avLst>
              <a:gd name="adj1" fmla="val 5925"/>
              <a:gd name="adj2" fmla="val 65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38" name="Picture 14" descr="Image result for hemocytome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1" y="1752600"/>
            <a:ext cx="2224816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Hemoglobin Concentration</a:t>
            </a:r>
            <a:endParaRPr lang="en-US" dirty="0"/>
          </a:p>
        </p:txBody>
      </p:sp>
      <p:pic>
        <p:nvPicPr>
          <p:cNvPr id="1026" name="Picture 2" descr="absorption spectra or total haemoglobin concentratio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3123" y="2374806"/>
            <a:ext cx="4369589" cy="2086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hemoglobi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51523"/>
            <a:ext cx="2711196" cy="2711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05963351"/>
              </p:ext>
            </p:extLst>
          </p:nvPr>
        </p:nvGraphicFramePr>
        <p:xfrm>
          <a:off x="1028792" y="4725035"/>
          <a:ext cx="706755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5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558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558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1400" dirty="0" err="1"/>
                        <a:t>Cuvet</a:t>
                      </a:r>
                      <a:r>
                        <a:rPr lang="en-US" sz="1400" dirty="0"/>
                        <a:t> #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Hemoglobin</a:t>
                      </a:r>
                      <a:r>
                        <a:rPr lang="en-US" sz="1400" baseline="0" dirty="0"/>
                        <a:t> </a:t>
                      </a:r>
                      <a:r>
                        <a:rPr lang="en-US" sz="1400" baseline="0" dirty="0" err="1"/>
                        <a:t>Conc</a:t>
                      </a:r>
                      <a:r>
                        <a:rPr lang="en-US" sz="1400" baseline="0" dirty="0"/>
                        <a:t> (g/dl)</a:t>
                      </a:r>
                      <a:endParaRPr lang="en-US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Absorbance @ 540 nm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0.17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12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0.34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18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0.54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5 (your </a:t>
                      </a:r>
                      <a:r>
                        <a:rPr lang="en-US" sz="1400" dirty="0" err="1"/>
                        <a:t>cuvet</a:t>
                      </a:r>
                      <a:r>
                        <a:rPr lang="en-US" sz="1400" dirty="0"/>
                        <a:t>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0.40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7856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76" y="902732"/>
            <a:ext cx="8537448" cy="762000"/>
          </a:xfrm>
        </p:spPr>
        <p:txBody>
          <a:bodyPr>
            <a:normAutofit/>
          </a:bodyPr>
          <a:lstStyle/>
          <a:p>
            <a:r>
              <a:rPr lang="en-US" sz="2000" dirty="0"/>
              <a:t>Activity </a:t>
            </a:r>
            <a:r>
              <a:rPr lang="en-US" sz="2000" dirty="0" smtClean="0"/>
              <a:t>5: </a:t>
            </a:r>
            <a:r>
              <a:rPr lang="en-US" sz="2000" dirty="0"/>
              <a:t>Determination of Hematocrit, Hemoglobin Concentration and Red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Blood </a:t>
            </a:r>
            <a:r>
              <a:rPr lang="en-US" sz="2000" dirty="0"/>
              <a:t>Cell 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1277"/>
            <a:ext cx="8503920" cy="4422648"/>
          </a:xfrm>
        </p:spPr>
        <p:txBody>
          <a:bodyPr/>
          <a:lstStyle/>
          <a:p>
            <a:r>
              <a:rPr lang="en-US" b="1" dirty="0"/>
              <a:t>MCV</a:t>
            </a:r>
            <a:r>
              <a:rPr lang="en-US" dirty="0"/>
              <a:t>= </a:t>
            </a:r>
            <a:r>
              <a:rPr lang="en-US" sz="1800" u="heavy" dirty="0"/>
              <a:t>hematocrit x 10</a:t>
            </a:r>
          </a:p>
          <a:p>
            <a:pPr lvl="4">
              <a:buNone/>
            </a:pPr>
            <a:r>
              <a:rPr lang="en-US" dirty="0"/>
              <a:t>   </a:t>
            </a:r>
            <a:r>
              <a:rPr lang="en-US" dirty="0" smtClean="0"/>
              <a:t>  </a:t>
            </a:r>
            <a:r>
              <a:rPr lang="en-US" sz="1800" dirty="0" smtClean="0"/>
              <a:t>RBC </a:t>
            </a:r>
            <a:r>
              <a:rPr lang="en-US" sz="1800" dirty="0"/>
              <a:t>(10</a:t>
            </a:r>
            <a:r>
              <a:rPr lang="en-US" sz="1800" baseline="30000" dirty="0"/>
              <a:t>6</a:t>
            </a:r>
            <a:r>
              <a:rPr lang="en-US" sz="1800" dirty="0"/>
              <a:t>/mm</a:t>
            </a:r>
            <a:r>
              <a:rPr lang="en-US" sz="1800" baseline="30000" dirty="0"/>
              <a:t>3</a:t>
            </a:r>
            <a:r>
              <a:rPr lang="en-US" sz="1800" dirty="0"/>
              <a:t>)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i="1" dirty="0" smtClean="0"/>
          </a:p>
          <a:p>
            <a:pPr lvl="1">
              <a:buNone/>
            </a:pPr>
            <a:r>
              <a:rPr lang="en-US" i="1" dirty="0" smtClean="0"/>
              <a:t>The </a:t>
            </a:r>
            <a:r>
              <a:rPr lang="en-US" i="1" dirty="0"/>
              <a:t>measure of the average volume of each RBC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MCHC</a:t>
            </a:r>
            <a:r>
              <a:rPr lang="en-US" dirty="0"/>
              <a:t>= </a:t>
            </a:r>
            <a:r>
              <a:rPr lang="en-US" sz="1800" u="heavy" dirty="0"/>
              <a:t>hemoglobin (g/dl) x 100</a:t>
            </a:r>
          </a:p>
          <a:p>
            <a:pPr lvl="5">
              <a:buNone/>
            </a:pPr>
            <a:r>
              <a:rPr lang="en-US" dirty="0"/>
              <a:t>	</a:t>
            </a:r>
            <a:r>
              <a:rPr lang="en-US" dirty="0" smtClean="0"/>
              <a:t>   </a:t>
            </a:r>
            <a:r>
              <a:rPr lang="en-US" sz="1800" dirty="0" smtClean="0"/>
              <a:t>hematocrit</a:t>
            </a:r>
            <a:endParaRPr lang="en-US" sz="1800" dirty="0"/>
          </a:p>
          <a:p>
            <a:pPr lvl="1">
              <a:buNone/>
            </a:pPr>
            <a:endParaRPr lang="en-US" i="1" dirty="0" smtClean="0"/>
          </a:p>
          <a:p>
            <a:pPr lvl="1">
              <a:buNone/>
            </a:pPr>
            <a:r>
              <a:rPr lang="en-US" i="1" dirty="0" smtClean="0"/>
              <a:t>The </a:t>
            </a:r>
            <a:r>
              <a:rPr lang="en-US" i="1" dirty="0"/>
              <a:t>measure of the average amount of Hemoglobin found in each RBC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43300" y="1933437"/>
            <a:ext cx="13716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Centrifuge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2400" y="2346211"/>
            <a:ext cx="22098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Microscope Count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009900" y="2394648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086100" y="2151739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81600" y="4473106"/>
            <a:ext cx="25146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Spec 20 Extrapolation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305300" y="4688305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00500" y="4868597"/>
            <a:ext cx="13716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Centrifuge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276600" y="5053263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0930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5" y="1600200"/>
            <a:ext cx="7290055" cy="4023360"/>
          </a:xfrm>
        </p:spPr>
        <p:txBody>
          <a:bodyPr>
            <a:normAutofit/>
          </a:bodyPr>
          <a:lstStyle/>
          <a:p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Pre-Lab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1. Flow of blood through the circulatory system is directly proportional to _</a:t>
            </a:r>
            <a:r>
              <a:rPr lang="en-US" dirty="0">
                <a:solidFill>
                  <a:schemeClr val="accent1"/>
                </a:solidFill>
              </a:rPr>
              <a:t>pressure</a:t>
            </a:r>
            <a:r>
              <a:rPr lang="en-US" dirty="0"/>
              <a:t>_ and is inversely proportional to _</a:t>
            </a:r>
            <a:r>
              <a:rPr lang="en-US" dirty="0">
                <a:solidFill>
                  <a:schemeClr val="accent1"/>
                </a:solidFill>
              </a:rPr>
              <a:t>resistance</a:t>
            </a:r>
            <a:r>
              <a:rPr lang="en-US" dirty="0"/>
              <a:t>_. </a:t>
            </a:r>
          </a:p>
          <a:p>
            <a:pPr>
              <a:buNone/>
            </a:pPr>
            <a:r>
              <a:rPr lang="en-US" dirty="0"/>
              <a:t>2. What is a typical resting blood pressure reading (systolic/diastolic)?</a:t>
            </a:r>
            <a:r>
              <a:rPr lang="en-US" dirty="0">
                <a:solidFill>
                  <a:schemeClr val="accent1"/>
                </a:solidFill>
              </a:rPr>
              <a:t> 120/80</a:t>
            </a:r>
          </a:p>
          <a:p>
            <a:pPr>
              <a:buNone/>
            </a:pPr>
            <a:r>
              <a:rPr lang="en-US" dirty="0"/>
              <a:t>3. Which circuit of the circulatory system (</a:t>
            </a:r>
            <a:r>
              <a:rPr lang="en-US" dirty="0">
                <a:solidFill>
                  <a:schemeClr val="accent1"/>
                </a:solidFill>
              </a:rPr>
              <a:t>systemic</a:t>
            </a:r>
            <a:r>
              <a:rPr lang="en-US" dirty="0"/>
              <a:t> or pulmonary) is being assessed by a blood pressure reading using a cuff around the arm? </a:t>
            </a:r>
          </a:p>
          <a:p>
            <a:pPr>
              <a:buNone/>
            </a:pPr>
            <a:r>
              <a:rPr lang="en-US" dirty="0"/>
              <a:t>4. What is the mathematical relationship between cardiac output, heart rate, and stroke volume? </a:t>
            </a:r>
          </a:p>
          <a:p>
            <a:pPr>
              <a:buNone/>
            </a:pPr>
            <a:r>
              <a:rPr lang="en-US" dirty="0">
                <a:solidFill>
                  <a:schemeClr val="accent1"/>
                </a:solidFill>
              </a:rPr>
              <a:t>See slide 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Pre-Lab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400" dirty="0"/>
              <a:t>5. Given the relationship between heart rate and cardiac output, would an increase in parasympathetic release of acetylcholine at the heart </a:t>
            </a:r>
            <a:r>
              <a:rPr lang="en-US" sz="2400" dirty="0">
                <a:solidFill>
                  <a:schemeClr val="accent1"/>
                </a:solidFill>
              </a:rPr>
              <a:t>increase</a:t>
            </a:r>
            <a:r>
              <a:rPr lang="en-US" sz="2400" dirty="0"/>
              <a:t> or decrease cardiac output? </a:t>
            </a:r>
          </a:p>
          <a:p>
            <a:pPr>
              <a:buNone/>
            </a:pPr>
            <a:r>
              <a:rPr lang="en-US" sz="2400" dirty="0"/>
              <a:t>6. Which muscles are acting in “</a:t>
            </a:r>
            <a:r>
              <a:rPr lang="en-US" sz="2400" dirty="0" err="1"/>
              <a:t>myogenic</a:t>
            </a:r>
            <a:r>
              <a:rPr lang="en-US" sz="2400" dirty="0"/>
              <a:t> control” of local blood flow? </a:t>
            </a:r>
            <a:r>
              <a:rPr lang="en-US" sz="2400" dirty="0">
                <a:solidFill>
                  <a:schemeClr val="accent1"/>
                </a:solidFill>
              </a:rPr>
              <a:t>Smooth muscle of </a:t>
            </a:r>
            <a:r>
              <a:rPr lang="en-US" sz="2400" dirty="0" smtClean="0">
                <a:solidFill>
                  <a:schemeClr val="accent1"/>
                </a:solidFill>
              </a:rPr>
              <a:t>arteriole</a:t>
            </a:r>
          </a:p>
          <a:p>
            <a:pPr>
              <a:buNone/>
            </a:pPr>
            <a:r>
              <a:rPr lang="en-US" sz="2400" dirty="0" smtClean="0"/>
              <a:t>7. </a:t>
            </a:r>
            <a:r>
              <a:rPr lang="en-US" sz="2400" dirty="0" smtClean="0"/>
              <a:t>If someone says a solution has an acidic pH, they are not actually referring to the concentration of acids in the solution, but instead to the relatively high concentration of _</a:t>
            </a:r>
            <a:r>
              <a:rPr lang="en-US" sz="2400" dirty="0" smtClean="0">
                <a:solidFill>
                  <a:schemeClr val="accent1"/>
                </a:solidFill>
              </a:rPr>
              <a:t>H</a:t>
            </a:r>
            <a:r>
              <a:rPr lang="en-US" sz="2400" baseline="30000" dirty="0" smtClean="0">
                <a:solidFill>
                  <a:schemeClr val="accent1"/>
                </a:solidFill>
                <a:sym typeface="Symbol"/>
              </a:rPr>
              <a:t></a:t>
            </a:r>
            <a:r>
              <a:rPr lang="en-US" sz="2400" dirty="0" smtClean="0"/>
              <a:t>_. </a:t>
            </a:r>
          </a:p>
          <a:p>
            <a:pPr>
              <a:buNone/>
            </a:pPr>
            <a:r>
              <a:rPr lang="en-US" sz="2400" dirty="0" smtClean="0"/>
              <a:t>8. </a:t>
            </a:r>
            <a:r>
              <a:rPr lang="en-US" sz="2400" dirty="0" smtClean="0"/>
              <a:t>If you have a solution that contains a buffering system, and you add protons to the solution, what component of the buffering system will accept the protons? </a:t>
            </a:r>
          </a:p>
          <a:p>
            <a:pPr>
              <a:buNone/>
            </a:pPr>
            <a:r>
              <a:rPr lang="en-US" sz="2400" dirty="0" smtClean="0"/>
              <a:t>Circle one: The weak acid or </a:t>
            </a:r>
            <a:r>
              <a:rPr lang="en-US" sz="2400" dirty="0" smtClean="0">
                <a:solidFill>
                  <a:schemeClr val="accent1"/>
                </a:solidFill>
              </a:rPr>
              <a:t>The weak base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9. </a:t>
            </a:r>
            <a:r>
              <a:rPr lang="en-US" sz="2400" dirty="0" smtClean="0"/>
              <a:t>What disease has a variety of causes that can be distinguished by determination of the Mean Corpuscular Volume and the Mean Corpuscular Hemoglobin Concentration of blood. </a:t>
            </a:r>
            <a:r>
              <a:rPr lang="en-US" sz="2400" dirty="0" smtClean="0">
                <a:solidFill>
                  <a:schemeClr val="accent1"/>
                </a:solidFill>
              </a:rPr>
              <a:t>Anemia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>
              <a:solidFill>
                <a:schemeClr val="accent1"/>
              </a:solidFill>
            </a:endParaRPr>
          </a:p>
          <a:p>
            <a:pPr>
              <a:buNone/>
            </a:pPr>
            <a:endParaRPr lang="en-US" sz="22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 involved in blood flow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1752" y="1447800"/>
            <a:ext cx="4040188" cy="732974"/>
          </a:xfrm>
        </p:spPr>
        <p:txBody>
          <a:bodyPr>
            <a:normAutofit fontScale="92500"/>
          </a:bodyPr>
          <a:lstStyle/>
          <a:p>
            <a:r>
              <a:rPr lang="en-US" dirty="0"/>
              <a:t>Blood Flow</a:t>
            </a:r>
          </a:p>
          <a:p>
            <a:r>
              <a:rPr lang="en-US" sz="1600" i="1" dirty="0"/>
              <a:t>The rate at which blood flows through the vessels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sz="1800" b="1" dirty="0"/>
          </a:p>
          <a:p>
            <a:pPr>
              <a:buNone/>
            </a:pPr>
            <a:endParaRPr lang="en-US" sz="1800" b="1" dirty="0"/>
          </a:p>
          <a:p>
            <a:pPr>
              <a:buNone/>
            </a:pPr>
            <a:endParaRPr lang="en-US" sz="1800" b="1" dirty="0"/>
          </a:p>
          <a:p>
            <a:pPr>
              <a:buNone/>
            </a:pPr>
            <a:endParaRPr lang="en-US" sz="1800" b="1" dirty="0"/>
          </a:p>
          <a:p>
            <a:pPr>
              <a:buNone/>
            </a:pPr>
            <a:endParaRPr lang="en-US" sz="1800" b="1" dirty="0"/>
          </a:p>
          <a:p>
            <a:pPr>
              <a:buNone/>
            </a:pPr>
            <a:endParaRPr lang="en-US" sz="1800" b="1" dirty="0"/>
          </a:p>
          <a:p>
            <a:pPr>
              <a:buNone/>
            </a:pPr>
            <a:endParaRPr lang="en-US" sz="1800" b="1" dirty="0"/>
          </a:p>
          <a:p>
            <a:pPr>
              <a:buNone/>
            </a:pPr>
            <a:endParaRPr lang="en-US" sz="1800" b="1" dirty="0"/>
          </a:p>
          <a:p>
            <a:pPr>
              <a:buNone/>
            </a:pPr>
            <a:endParaRPr lang="en-US" sz="1800" b="1" dirty="0"/>
          </a:p>
          <a:p>
            <a:pPr>
              <a:buNone/>
            </a:pPr>
            <a:r>
              <a:rPr lang="en-US" sz="1800" b="1" dirty="0"/>
              <a:t>Flow (ml/min) = </a:t>
            </a:r>
          </a:p>
          <a:p>
            <a:pPr>
              <a:buNone/>
            </a:pPr>
            <a:r>
              <a:rPr lang="en-US" sz="1900" b="1" u="sng" dirty="0"/>
              <a:t>Pressure Difference (mm Hg) </a:t>
            </a:r>
          </a:p>
          <a:p>
            <a:pPr>
              <a:buNone/>
            </a:pPr>
            <a:r>
              <a:rPr lang="en-US" sz="1900" b="1" dirty="0"/>
              <a:t>Resistance</a:t>
            </a:r>
            <a:endParaRPr lang="en-US" sz="19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4791330" y="1447800"/>
            <a:ext cx="4041775" cy="73152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Cardiac Output</a:t>
            </a:r>
          </a:p>
          <a:p>
            <a:r>
              <a:rPr lang="en-US" sz="1600" i="1" dirty="0"/>
              <a:t>The amount of blood pumped by each of the ventricles over time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sz="1800" b="1" dirty="0"/>
          </a:p>
          <a:p>
            <a:pPr>
              <a:buNone/>
            </a:pPr>
            <a:endParaRPr lang="en-US" sz="1800" b="1" dirty="0"/>
          </a:p>
          <a:p>
            <a:pPr>
              <a:buNone/>
            </a:pPr>
            <a:endParaRPr lang="en-US" sz="1800" b="1" dirty="0"/>
          </a:p>
          <a:p>
            <a:pPr>
              <a:buNone/>
            </a:pPr>
            <a:endParaRPr lang="en-US" sz="1800" b="1" dirty="0"/>
          </a:p>
          <a:p>
            <a:pPr>
              <a:buNone/>
            </a:pPr>
            <a:endParaRPr lang="en-US" sz="1800" b="1" dirty="0"/>
          </a:p>
          <a:p>
            <a:pPr>
              <a:buNone/>
            </a:pPr>
            <a:endParaRPr lang="en-US" sz="1800" b="1" dirty="0"/>
          </a:p>
          <a:p>
            <a:pPr>
              <a:buNone/>
            </a:pPr>
            <a:endParaRPr lang="en-US" sz="1800" b="1" dirty="0"/>
          </a:p>
          <a:p>
            <a:pPr>
              <a:buNone/>
            </a:pPr>
            <a:endParaRPr lang="en-US" sz="1800" b="1" dirty="0"/>
          </a:p>
          <a:p>
            <a:pPr>
              <a:buNone/>
            </a:pPr>
            <a:r>
              <a:rPr lang="en-US" sz="1800" b="1" dirty="0"/>
              <a:t>Cardiac Output (ml/min) = Heart Rate (beats/min) x Stroke Volume (ml/beat) </a:t>
            </a:r>
            <a:endParaRPr lang="en-US" sz="1800" dirty="0"/>
          </a:p>
        </p:txBody>
      </p:sp>
      <p:pic>
        <p:nvPicPr>
          <p:cNvPr id="1026" name="Picture 2" descr="Image result for blood flow pressure and resistan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551176"/>
            <a:ext cx="3048000" cy="2401824"/>
          </a:xfrm>
          <a:prstGeom prst="rect">
            <a:avLst/>
          </a:prstGeom>
          <a:noFill/>
        </p:spPr>
      </p:pic>
      <p:pic>
        <p:nvPicPr>
          <p:cNvPr id="1028" name="Picture 4" descr="http://o.quizlet.com/i/FJQXFXU0-D0HmnqpklVZPQ_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438401"/>
            <a:ext cx="3276600" cy="2607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Pressure &amp; Heart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u="heavy" dirty="0"/>
              <a:t>  Systolic   </a:t>
            </a:r>
            <a:r>
              <a:rPr lang="en-US" dirty="0"/>
              <a:t> </a:t>
            </a:r>
            <a:r>
              <a:rPr lang="en-US" sz="2000" i="1" dirty="0"/>
              <a:t>maximal pressure created by ventricular contraction</a:t>
            </a:r>
          </a:p>
          <a:p>
            <a:pPr>
              <a:buNone/>
            </a:pPr>
            <a:r>
              <a:rPr lang="en-US" dirty="0"/>
              <a:t> Diastolic  </a:t>
            </a:r>
            <a:r>
              <a:rPr lang="en-US" sz="2000" i="1" dirty="0"/>
              <a:t>after ventricular contraction, lowest pressure</a:t>
            </a:r>
          </a:p>
          <a:p>
            <a:pPr>
              <a:buNone/>
            </a:pPr>
            <a:endParaRPr lang="en-US" sz="2000" i="1" dirty="0"/>
          </a:p>
          <a:p>
            <a:pPr>
              <a:buNone/>
            </a:pPr>
            <a:r>
              <a:rPr lang="en-US" sz="2500" dirty="0"/>
              <a:t>Normal resting blood pressure__________.</a:t>
            </a:r>
          </a:p>
          <a:p>
            <a:pPr>
              <a:buNone/>
            </a:pPr>
            <a:endParaRPr lang="en-US" sz="2500" dirty="0"/>
          </a:p>
          <a:p>
            <a:pPr>
              <a:buNone/>
            </a:pPr>
            <a:r>
              <a:rPr lang="en-US" sz="2500" dirty="0"/>
              <a:t>Process: involves the use of a stethoscope and a sphygmomanometer.</a:t>
            </a:r>
          </a:p>
          <a:p>
            <a:pPr>
              <a:buNone/>
            </a:pPr>
            <a:endParaRPr lang="en-US" sz="2500" dirty="0"/>
          </a:p>
          <a:p>
            <a:pPr>
              <a:buNone/>
            </a:pPr>
            <a:r>
              <a:rPr lang="en-US" sz="2500" dirty="0"/>
              <a:t>Normal resting heart rate _______ </a:t>
            </a:r>
          </a:p>
          <a:p>
            <a:pPr>
              <a:buNone/>
            </a:pPr>
            <a:r>
              <a:rPr lang="en-US" sz="2500"/>
              <a:t>Tachycardia-elevated resting heart </a:t>
            </a:r>
            <a:r>
              <a:rPr lang="en-US" sz="2500" dirty="0"/>
              <a:t>rate (&gt;100beats/min)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Buffering </a:t>
            </a:r>
            <a:r>
              <a:rPr lang="en-US" dirty="0"/>
              <a:t>Capacity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blood’s ability to maintain pH</a:t>
            </a:r>
          </a:p>
          <a:p>
            <a:r>
              <a:rPr lang="en-US" dirty="0"/>
              <a:t>The body has a narrow pH range 7.3-7.4</a:t>
            </a:r>
          </a:p>
        </p:txBody>
      </p:sp>
      <p:pic>
        <p:nvPicPr>
          <p:cNvPr id="18434" name="Picture 2" descr="Image result for bicarbonate rea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" y="2590800"/>
            <a:ext cx="7658100" cy="373100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0" y="4114800"/>
            <a:ext cx="3276600" cy="116955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>
                <a:solidFill>
                  <a:schemeClr val="bg1"/>
                </a:solidFill>
              </a:rPr>
              <a:t>Bicarbonate </a:t>
            </a:r>
          </a:p>
          <a:p>
            <a:pPr algn="ctr"/>
            <a:r>
              <a:rPr lang="en-US" sz="3500" b="1" dirty="0">
                <a:solidFill>
                  <a:schemeClr val="bg1"/>
                </a:solidFill>
              </a:rPr>
              <a:t>reaction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76" y="902732"/>
            <a:ext cx="8537448" cy="762000"/>
          </a:xfrm>
        </p:spPr>
        <p:txBody>
          <a:bodyPr>
            <a:normAutofit/>
          </a:bodyPr>
          <a:lstStyle/>
          <a:p>
            <a:r>
              <a:rPr lang="en-US" sz="2000" dirty="0"/>
              <a:t>Activity </a:t>
            </a:r>
            <a:r>
              <a:rPr lang="en-US" sz="2000" dirty="0" smtClean="0"/>
              <a:t>5: </a:t>
            </a:r>
            <a:r>
              <a:rPr lang="en-US" sz="2000" dirty="0"/>
              <a:t>Determination of Hematocrit, Hemoglobin Concentration and Red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Blood </a:t>
            </a:r>
            <a:r>
              <a:rPr lang="en-US" sz="2000" dirty="0"/>
              <a:t>Cell 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1277"/>
            <a:ext cx="8503920" cy="4422648"/>
          </a:xfrm>
        </p:spPr>
        <p:txBody>
          <a:bodyPr/>
          <a:lstStyle/>
          <a:p>
            <a:r>
              <a:rPr lang="en-US" b="1" dirty="0"/>
              <a:t>MCV</a:t>
            </a:r>
            <a:r>
              <a:rPr lang="en-US" dirty="0"/>
              <a:t>= </a:t>
            </a:r>
            <a:r>
              <a:rPr lang="en-US" sz="1800" u="heavy" dirty="0"/>
              <a:t>hematocrit x 10</a:t>
            </a:r>
          </a:p>
          <a:p>
            <a:pPr lvl="4">
              <a:buNone/>
            </a:pPr>
            <a:r>
              <a:rPr lang="en-US" dirty="0"/>
              <a:t>   </a:t>
            </a:r>
            <a:r>
              <a:rPr lang="en-US" dirty="0" smtClean="0"/>
              <a:t>  </a:t>
            </a:r>
            <a:r>
              <a:rPr lang="en-US" sz="1800" dirty="0" smtClean="0"/>
              <a:t>RBC </a:t>
            </a:r>
            <a:r>
              <a:rPr lang="en-US" sz="1800" dirty="0"/>
              <a:t>(10</a:t>
            </a:r>
            <a:r>
              <a:rPr lang="en-US" sz="1800" baseline="30000" dirty="0"/>
              <a:t>6</a:t>
            </a:r>
            <a:r>
              <a:rPr lang="en-US" sz="1800" dirty="0"/>
              <a:t>/mm</a:t>
            </a:r>
            <a:r>
              <a:rPr lang="en-US" sz="1800" baseline="30000" dirty="0"/>
              <a:t>3</a:t>
            </a:r>
            <a:r>
              <a:rPr lang="en-US" sz="1800" dirty="0"/>
              <a:t>)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i="1" dirty="0" smtClean="0"/>
          </a:p>
          <a:p>
            <a:pPr lvl="1">
              <a:buNone/>
            </a:pPr>
            <a:r>
              <a:rPr lang="en-US" i="1" dirty="0" smtClean="0"/>
              <a:t>The </a:t>
            </a:r>
            <a:r>
              <a:rPr lang="en-US" i="1" dirty="0"/>
              <a:t>measure of the average volume of each RBC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MCHC</a:t>
            </a:r>
            <a:r>
              <a:rPr lang="en-US" dirty="0"/>
              <a:t>= </a:t>
            </a:r>
            <a:r>
              <a:rPr lang="en-US" sz="1800" u="heavy" dirty="0"/>
              <a:t>hemoglobin (g/dl) x 100</a:t>
            </a:r>
          </a:p>
          <a:p>
            <a:pPr lvl="5">
              <a:buNone/>
            </a:pPr>
            <a:r>
              <a:rPr lang="en-US" dirty="0"/>
              <a:t>	</a:t>
            </a:r>
            <a:r>
              <a:rPr lang="en-US" dirty="0" smtClean="0"/>
              <a:t>   </a:t>
            </a:r>
            <a:r>
              <a:rPr lang="en-US" sz="1800" dirty="0" smtClean="0"/>
              <a:t>hematocrit</a:t>
            </a:r>
            <a:endParaRPr lang="en-US" sz="1800" dirty="0"/>
          </a:p>
          <a:p>
            <a:pPr lvl="1">
              <a:buNone/>
            </a:pPr>
            <a:endParaRPr lang="en-US" i="1" dirty="0" smtClean="0"/>
          </a:p>
          <a:p>
            <a:pPr lvl="1">
              <a:buNone/>
            </a:pPr>
            <a:r>
              <a:rPr lang="en-US" i="1" dirty="0" smtClean="0"/>
              <a:t>The </a:t>
            </a:r>
            <a:r>
              <a:rPr lang="en-US" i="1" dirty="0"/>
              <a:t>measure of the average amount of Hemoglobin found in each RBC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43300" y="1933437"/>
            <a:ext cx="13716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Centrifuge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62400" y="2346211"/>
            <a:ext cx="22098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Microscope Count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009900" y="2394648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086100" y="2151739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81600" y="4473106"/>
            <a:ext cx="25146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Spec 20 Extrapolation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305300" y="4688305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00500" y="4868597"/>
            <a:ext cx="13716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Centrifuge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276600" y="5053263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075" y="1009767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Anemia</a:t>
            </a:r>
            <a:br>
              <a:rPr lang="en-US" dirty="0"/>
            </a:br>
            <a:r>
              <a:rPr lang="en-US" dirty="0"/>
              <a:t> </a:t>
            </a:r>
            <a:r>
              <a:rPr lang="en-US" sz="2800" i="1" dirty="0"/>
              <a:t>lowered ability of the blood to carry oxygen</a:t>
            </a:r>
          </a:p>
        </p:txBody>
      </p:sp>
      <p:pic>
        <p:nvPicPr>
          <p:cNvPr id="1026" name="Picture 2" descr="Image result for anem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9268" y="2743200"/>
            <a:ext cx="4458510" cy="3352800"/>
          </a:xfrm>
          <a:prstGeom prst="rect">
            <a:avLst/>
          </a:prstGeom>
          <a:noFill/>
        </p:spPr>
      </p:pic>
      <p:pic>
        <p:nvPicPr>
          <p:cNvPr id="2050" name="Picture 2" descr="Image result for anemia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628" y="2474377"/>
            <a:ext cx="4128640" cy="3890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Hematocrit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1600" dirty="0"/>
              <a:t>separating blood components</a:t>
            </a:r>
          </a:p>
        </p:txBody>
      </p:sp>
      <p:pic>
        <p:nvPicPr>
          <p:cNvPr id="5" name="Picture 2" descr="Image result for hematocr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4866" y="588764"/>
            <a:ext cx="3926134" cy="573583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334000" y="6096000"/>
            <a:ext cx="3429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27986626"/>
              </p:ext>
            </p:extLst>
          </p:nvPr>
        </p:nvGraphicFramePr>
        <p:xfrm>
          <a:off x="768096" y="2194800"/>
          <a:ext cx="22860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36600">
                <a:tc gridSpan="2">
                  <a:txBody>
                    <a:bodyPr/>
                    <a:lstStyle/>
                    <a:p>
                      <a:r>
                        <a:rPr lang="en-US" dirty="0"/>
                        <a:t>Normal</a:t>
                      </a:r>
                      <a:r>
                        <a:rPr lang="en-US" baseline="0" dirty="0"/>
                        <a:t> Hematocrit Values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6600">
                <a:tc>
                  <a:txBody>
                    <a:bodyPr/>
                    <a:lstStyle/>
                    <a:p>
                      <a:r>
                        <a:rPr lang="en-US" dirty="0"/>
                        <a:t>Female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37-47%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6600"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42-52%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1107</TotalTime>
  <Words>575</Words>
  <Application>Microsoft Office PowerPoint</Application>
  <PresentationFormat>On-screen Show (4:3)</PresentationFormat>
  <Paragraphs>127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Integral</vt:lpstr>
      <vt:lpstr>Lab 8: Blood Characteristics </vt:lpstr>
      <vt:lpstr>Pre-Lab </vt:lpstr>
      <vt:lpstr>Pre-Lab (Cont.)</vt:lpstr>
      <vt:lpstr>Variables involved in blood flow</vt:lpstr>
      <vt:lpstr>Blood Pressure &amp; Heart Rate</vt:lpstr>
      <vt:lpstr>Buffering Capacity</vt:lpstr>
      <vt:lpstr>Activity 5: Determination of Hematocrit, Hemoglobin Concentration and Red  Blood Cell Count</vt:lpstr>
      <vt:lpstr>Anemia  lowered ability of the blood to carry oxygen</vt:lpstr>
      <vt:lpstr>Hematocrit separating blood components</vt:lpstr>
      <vt:lpstr>Red Blood Cell Count</vt:lpstr>
      <vt:lpstr>Hemoglobin Concentration</vt:lpstr>
      <vt:lpstr>Activity 5: Determination of Hematocrit, Hemoglobin Concentration and Red  Blood Cell Count</vt:lpstr>
      <vt:lpstr>Post Lab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9: Blood Characteristics</dc:title>
  <dc:creator>Scott &amp; Amber</dc:creator>
  <cp:lastModifiedBy>Scott &amp; Amber</cp:lastModifiedBy>
  <cp:revision>18</cp:revision>
  <dcterms:created xsi:type="dcterms:W3CDTF">2016-07-06T04:18:31Z</dcterms:created>
  <dcterms:modified xsi:type="dcterms:W3CDTF">2018-08-13T15:36:33Z</dcterms:modified>
</cp:coreProperties>
</file>