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4" r:id="rId8"/>
    <p:sldId id="265" r:id="rId9"/>
    <p:sldId id="267"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A94475-FC1C-419F-8A8C-BCA75C3D7969}" type="datetimeFigureOut">
              <a:rPr lang="en-US" smtClean="0"/>
              <a:pPr/>
              <a:t>8/13/2018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6D9510-6071-44B8-AD93-18060D4E1B09}" type="slidenum">
              <a:rPr lang="en-US" smtClean="0"/>
              <a:pPr/>
              <a:t>‹#›</a:t>
            </a:fld>
            <a:endParaRPr lang="en-US"/>
          </a:p>
        </p:txBody>
      </p:sp>
    </p:spTree>
    <p:extLst>
      <p:ext uri="{BB962C8B-B14F-4D97-AF65-F5344CB8AC3E}">
        <p14:creationId xmlns:p14="http://schemas.microsoft.com/office/powerpoint/2010/main" xmlns="" val="385693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6D9510-6071-44B8-AD93-18060D4E1B09}" type="slidenum">
              <a:rPr lang="en-US" smtClean="0"/>
              <a:pPr/>
              <a:t>9</a:t>
            </a:fld>
            <a:endParaRPr lang="en-US"/>
          </a:p>
        </p:txBody>
      </p:sp>
    </p:spTree>
    <p:extLst>
      <p:ext uri="{BB962C8B-B14F-4D97-AF65-F5344CB8AC3E}">
        <p14:creationId xmlns:p14="http://schemas.microsoft.com/office/powerpoint/2010/main" xmlns="" val="2160729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1D82A64-03CF-4D7D-B68B-11B0EC0052DB}" type="datetimeFigureOut">
              <a:rPr lang="en-US" smtClean="0"/>
              <a:pPr/>
              <a:t>8/13/2018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BCA7EC-C384-45CD-B2FC-30A65F9D854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D82A64-03CF-4D7D-B68B-11B0EC0052DB}"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CA7EC-C384-45CD-B2FC-30A65F9D854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0BCA7EC-C384-45CD-B2FC-30A65F9D854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D82A64-03CF-4D7D-B68B-11B0EC0052DB}"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41D82A64-03CF-4D7D-B68B-11B0EC0052DB}"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0BCA7EC-C384-45CD-B2FC-30A65F9D854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1D82A64-03CF-4D7D-B68B-11B0EC0052DB}" type="datetimeFigureOut">
              <a:rPr lang="en-US" smtClean="0"/>
              <a:pPr/>
              <a:t>8/13/2018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BCA7EC-C384-45CD-B2FC-30A65F9D854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41D82A64-03CF-4D7D-B68B-11B0EC0052DB}" type="datetimeFigureOut">
              <a:rPr lang="en-US" smtClean="0"/>
              <a:pPr/>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CA7EC-C384-45CD-B2FC-30A65F9D854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1D82A64-03CF-4D7D-B68B-11B0EC0052DB}" type="datetimeFigureOut">
              <a:rPr lang="en-US" smtClean="0"/>
              <a:pPr/>
              <a:t>8/13/2018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0BCA7EC-C384-45CD-B2FC-30A65F9D854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1D82A64-03CF-4D7D-B68B-11B0EC0052DB}" type="datetimeFigureOut">
              <a:rPr lang="en-US" smtClean="0"/>
              <a:pPr/>
              <a:t>8/13/2018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0BCA7EC-C384-45CD-B2FC-30A65F9D85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1D82A64-03CF-4D7D-B68B-11B0EC0052DB}" type="datetimeFigureOut">
              <a:rPr lang="en-US" smtClean="0"/>
              <a:pPr/>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0BCA7EC-C384-45CD-B2FC-30A65F9D85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0BCA7EC-C384-45CD-B2FC-30A65F9D854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1D82A64-03CF-4D7D-B68B-11B0EC0052DB}" type="datetimeFigureOut">
              <a:rPr lang="en-US" smtClean="0"/>
              <a:pPr/>
              <a:t>8/13/2018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0BCA7EC-C384-45CD-B2FC-30A65F9D854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1D82A64-03CF-4D7D-B68B-11B0EC0052DB}" type="datetimeFigureOut">
              <a:rPr lang="en-US" smtClean="0"/>
              <a:pPr/>
              <a:t>8/13/2018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1D82A64-03CF-4D7D-B68B-11B0EC0052DB}" type="datetimeFigureOut">
              <a:rPr lang="en-US" smtClean="0"/>
              <a:pPr/>
              <a:t>8/13/2018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0BCA7EC-C384-45CD-B2FC-30A65F9D854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ambulancetechnicianstudy.co.uk/rhythm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p:nvPr>
        </p:nvSpPr>
        <p:spPr/>
        <p:txBody>
          <a:bodyPr/>
          <a:lstStyle/>
          <a:p>
            <a:r>
              <a:rPr lang="en-US" dirty="0"/>
              <a:t>Lab 8: Electrocardiogram</a:t>
            </a:r>
          </a:p>
        </p:txBody>
      </p:sp>
      <p:pic>
        <p:nvPicPr>
          <p:cNvPr id="2052" name="Picture 4" descr="http://www.imnotebook.com/sites/g/files/g358196/f/practice%20ecg%20-%20axis%20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52600" y="2733674"/>
            <a:ext cx="5715000" cy="35351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25470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Lab </a:t>
            </a:r>
          </a:p>
        </p:txBody>
      </p:sp>
      <p:sp>
        <p:nvSpPr>
          <p:cNvPr id="3" name="Content Placeholder 2"/>
          <p:cNvSpPr>
            <a:spLocks noGrp="1"/>
          </p:cNvSpPr>
          <p:nvPr>
            <p:ph sz="quarter" idx="1"/>
          </p:nvPr>
        </p:nvSpPr>
        <p:spPr>
          <a:solidFill>
            <a:schemeClr val="bg2"/>
          </a:solidFill>
        </p:spPr>
        <p:txBody>
          <a:bodyPr/>
          <a:lstStyle/>
          <a:p>
            <a:endParaRPr lang="en-US" dirty="0"/>
          </a:p>
        </p:txBody>
      </p:sp>
    </p:spTree>
    <p:extLst>
      <p:ext uri="{BB962C8B-B14F-4D97-AF65-F5344CB8AC3E}">
        <p14:creationId xmlns:p14="http://schemas.microsoft.com/office/powerpoint/2010/main" xmlns="" val="1855307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Pre-Lab</a:t>
            </a:r>
          </a:p>
        </p:txBody>
      </p:sp>
      <p:sp>
        <p:nvSpPr>
          <p:cNvPr id="3" name="Content Placeholder 2"/>
          <p:cNvSpPr>
            <a:spLocks noGrp="1"/>
          </p:cNvSpPr>
          <p:nvPr>
            <p:ph sz="quarter" idx="1"/>
          </p:nvPr>
        </p:nvSpPr>
        <p:spPr/>
        <p:txBody>
          <a:bodyPr>
            <a:normAutofit/>
          </a:bodyPr>
          <a:lstStyle/>
          <a:p>
            <a:pPr marL="0" indent="0">
              <a:buNone/>
            </a:pPr>
            <a:r>
              <a:rPr lang="en-US" dirty="0"/>
              <a:t>1. Where do the electrical impulses generated by the heart’s electrical conduction system begin? </a:t>
            </a:r>
            <a:r>
              <a:rPr lang="en-US" dirty="0">
                <a:solidFill>
                  <a:schemeClr val="accent1"/>
                </a:solidFill>
              </a:rPr>
              <a:t>SA node</a:t>
            </a:r>
          </a:p>
          <a:p>
            <a:pPr marL="0" indent="0">
              <a:buNone/>
            </a:pPr>
            <a:r>
              <a:rPr lang="en-US" dirty="0"/>
              <a:t>2. What happens next after a cell has completed depolarization? </a:t>
            </a:r>
            <a:r>
              <a:rPr lang="en-US" dirty="0">
                <a:solidFill>
                  <a:schemeClr val="accent1"/>
                </a:solidFill>
              </a:rPr>
              <a:t>They </a:t>
            </a:r>
            <a:r>
              <a:rPr lang="en-US" dirty="0" err="1">
                <a:solidFill>
                  <a:schemeClr val="accent1"/>
                </a:solidFill>
              </a:rPr>
              <a:t>repolarize</a:t>
            </a:r>
            <a:r>
              <a:rPr lang="en-US" dirty="0">
                <a:solidFill>
                  <a:schemeClr val="accent1"/>
                </a:solidFill>
              </a:rPr>
              <a:t> </a:t>
            </a:r>
          </a:p>
          <a:p>
            <a:pPr marL="0" indent="0">
              <a:buNone/>
            </a:pPr>
            <a:r>
              <a:rPr lang="en-US" dirty="0"/>
              <a:t>3. What is the period between the end of ventricular </a:t>
            </a:r>
            <a:r>
              <a:rPr lang="en-US" dirty="0" err="1"/>
              <a:t>repolarization</a:t>
            </a:r>
            <a:r>
              <a:rPr lang="en-US" dirty="0"/>
              <a:t> and the start of depolarization? </a:t>
            </a:r>
            <a:r>
              <a:rPr lang="en-US" dirty="0">
                <a:solidFill>
                  <a:schemeClr val="accent1"/>
                </a:solidFill>
              </a:rPr>
              <a:t>T-Q segment</a:t>
            </a:r>
          </a:p>
          <a:p>
            <a:pPr marL="0" indent="0">
              <a:buNone/>
            </a:pPr>
            <a:r>
              <a:rPr lang="en-US" dirty="0"/>
              <a:t>4. What does the isoelectric line represent?  </a:t>
            </a:r>
            <a:r>
              <a:rPr lang="en-US" dirty="0">
                <a:solidFill>
                  <a:schemeClr val="accent1"/>
                </a:solidFill>
              </a:rPr>
              <a:t>Zero potential</a:t>
            </a:r>
          </a:p>
        </p:txBody>
      </p:sp>
    </p:spTree>
    <p:extLst>
      <p:ext uri="{BB962C8B-B14F-4D97-AF65-F5344CB8AC3E}">
        <p14:creationId xmlns:p14="http://schemas.microsoft.com/office/powerpoint/2010/main" xmlns="" val="1561988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Pre-Lab (</a:t>
            </a:r>
            <a:r>
              <a:rPr lang="en-US" dirty="0" err="1"/>
              <a:t>Cont</a:t>
            </a:r>
            <a:r>
              <a:rPr lang="en-US" dirty="0"/>
              <a:t>)</a:t>
            </a:r>
          </a:p>
        </p:txBody>
      </p:sp>
      <p:sp>
        <p:nvSpPr>
          <p:cNvPr id="3" name="Content Placeholder 2"/>
          <p:cNvSpPr>
            <a:spLocks noGrp="1"/>
          </p:cNvSpPr>
          <p:nvPr>
            <p:ph sz="quarter" idx="1"/>
          </p:nvPr>
        </p:nvSpPr>
        <p:spPr/>
        <p:txBody>
          <a:bodyPr/>
          <a:lstStyle/>
          <a:p>
            <a:pPr marL="0" indent="0">
              <a:buNone/>
            </a:pPr>
            <a:r>
              <a:rPr lang="en-US" sz="2600" dirty="0"/>
              <a:t>5. On a normal ECG, what does the P wave represent? </a:t>
            </a:r>
            <a:r>
              <a:rPr lang="en-US" sz="2600" dirty="0">
                <a:solidFill>
                  <a:schemeClr val="accent1"/>
                </a:solidFill>
              </a:rPr>
              <a:t>Atrial depolarization  </a:t>
            </a:r>
          </a:p>
          <a:p>
            <a:pPr marL="0" indent="0">
              <a:buNone/>
            </a:pPr>
            <a:r>
              <a:rPr lang="en-US" sz="2600" dirty="0"/>
              <a:t>6. Why is Willem Einthoven important to a discussion of electrocardiography? </a:t>
            </a:r>
            <a:r>
              <a:rPr lang="en-US" sz="2600" dirty="0">
                <a:solidFill>
                  <a:schemeClr val="accent1"/>
                </a:solidFill>
              </a:rPr>
              <a:t>He came up with a way to measure the deflection of the electrical signal through the heart.</a:t>
            </a:r>
          </a:p>
          <a:p>
            <a:pPr marL="0" indent="0">
              <a:buNone/>
            </a:pPr>
            <a:r>
              <a:rPr lang="en-US" sz="2600" dirty="0"/>
              <a:t>7. What is indicated by the QT interval? </a:t>
            </a:r>
            <a:r>
              <a:rPr lang="en-US" sz="2600" dirty="0">
                <a:solidFill>
                  <a:schemeClr val="accent1"/>
                </a:solidFill>
              </a:rPr>
              <a:t>Ventricular systole</a:t>
            </a:r>
          </a:p>
          <a:p>
            <a:pPr marL="0" indent="0">
              <a:buNone/>
            </a:pPr>
            <a:r>
              <a:rPr lang="en-US" sz="2600" dirty="0"/>
              <a:t>8. The main direction of depolarization as it travels through the ventricles is called the </a:t>
            </a:r>
            <a:r>
              <a:rPr lang="en-US" sz="2600" dirty="0">
                <a:solidFill>
                  <a:schemeClr val="accent1"/>
                </a:solidFill>
              </a:rPr>
              <a:t>R Wave Axis.</a:t>
            </a:r>
          </a:p>
          <a:p>
            <a:endParaRPr lang="en-US" dirty="0"/>
          </a:p>
        </p:txBody>
      </p:sp>
    </p:spTree>
    <p:extLst>
      <p:ext uri="{BB962C8B-B14F-4D97-AF65-F5344CB8AC3E}">
        <p14:creationId xmlns:p14="http://schemas.microsoft.com/office/powerpoint/2010/main" xmlns="" val="799516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Electrical pathway through the heart</a:t>
            </a:r>
          </a:p>
        </p:txBody>
      </p:sp>
      <p:grpSp>
        <p:nvGrpSpPr>
          <p:cNvPr id="4" name="Group 3"/>
          <p:cNvGrpSpPr/>
          <p:nvPr/>
        </p:nvGrpSpPr>
        <p:grpSpPr>
          <a:xfrm>
            <a:off x="1600200" y="1527048"/>
            <a:ext cx="7235952" cy="4800600"/>
            <a:chOff x="2971800" y="762000"/>
            <a:chExt cx="7235952" cy="4800600"/>
          </a:xfrm>
        </p:grpSpPr>
        <p:pic>
          <p:nvPicPr>
            <p:cNvPr id="5" name="Picture 2" descr="http://www.medicalexhibits.com/obrasky/2011/11207_01X.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1800" y="762000"/>
              <a:ext cx="6212540" cy="48006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6248400" y="4639270"/>
              <a:ext cx="3959352" cy="923330"/>
            </a:xfrm>
            <a:prstGeom prst="rect">
              <a:avLst/>
            </a:prstGeom>
            <a:solidFill>
              <a:schemeClr val="accent1"/>
            </a:solidFill>
          </p:spPr>
          <p:txBody>
            <a:bodyPr wrap="square" rtlCol="0">
              <a:spAutoFit/>
            </a:bodyPr>
            <a:lstStyle/>
            <a:p>
              <a:r>
                <a:rPr lang="en-US" dirty="0"/>
                <a:t>Sa node</a:t>
              </a:r>
              <a:r>
                <a:rPr lang="en-US" dirty="0">
                  <a:sym typeface="Wingdings" panose="05000000000000000000" pitchFamily="2" charset="2"/>
                </a:rPr>
                <a:t> Av node Bundle of His L/R bundle branches  Purkinje fibers</a:t>
              </a:r>
              <a:endParaRPr lang="en-US" dirty="0"/>
            </a:p>
          </p:txBody>
        </p:sp>
      </p:grpSp>
    </p:spTree>
    <p:extLst>
      <p:ext uri="{BB962C8B-B14F-4D97-AF65-F5344CB8AC3E}">
        <p14:creationId xmlns:p14="http://schemas.microsoft.com/office/powerpoint/2010/main" xmlns="" val="769210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P wave- </a:t>
            </a:r>
            <a:r>
              <a:rPr lang="en-US" sz="1800" dirty="0" err="1">
                <a:solidFill>
                  <a:schemeClr val="accent1"/>
                </a:solidFill>
              </a:rPr>
              <a:t>atrial</a:t>
            </a:r>
            <a:r>
              <a:rPr lang="en-US" sz="1800" dirty="0">
                <a:solidFill>
                  <a:schemeClr val="accent1"/>
                </a:solidFill>
              </a:rPr>
              <a:t> depolarization</a:t>
            </a:r>
            <a:r>
              <a:rPr lang="en-US" sz="1800" dirty="0"/>
              <a:t/>
            </a:r>
            <a:br>
              <a:rPr lang="en-US" sz="1800" dirty="0"/>
            </a:br>
            <a:r>
              <a:rPr lang="en-US" sz="1800" dirty="0"/>
              <a:t>QRS complex- </a:t>
            </a:r>
            <a:r>
              <a:rPr lang="en-US" sz="1800" dirty="0">
                <a:solidFill>
                  <a:schemeClr val="accent1"/>
                </a:solidFill>
              </a:rPr>
              <a:t>Ventricular depolarization</a:t>
            </a:r>
            <a:r>
              <a:rPr lang="en-US" sz="1800" dirty="0"/>
              <a:t/>
            </a:r>
            <a:br>
              <a:rPr lang="en-US" sz="1800" dirty="0"/>
            </a:br>
            <a:r>
              <a:rPr lang="en-US" sz="1800" dirty="0"/>
              <a:t>T wave- </a:t>
            </a:r>
            <a:r>
              <a:rPr lang="en-US" sz="1800" dirty="0">
                <a:solidFill>
                  <a:schemeClr val="accent1"/>
                </a:solidFill>
              </a:rPr>
              <a:t>Ventricular repolarization</a:t>
            </a:r>
          </a:p>
        </p:txBody>
      </p:sp>
      <p:sp>
        <p:nvSpPr>
          <p:cNvPr id="4" name="Text Placeholder 3"/>
          <p:cNvSpPr>
            <a:spLocks noGrp="1"/>
          </p:cNvSpPr>
          <p:nvPr>
            <p:ph type="body" sz="half" idx="2"/>
          </p:nvPr>
        </p:nvSpPr>
        <p:spPr/>
        <p:txBody>
          <a:bodyPr>
            <a:normAutofit/>
          </a:bodyPr>
          <a:lstStyle/>
          <a:p>
            <a:pPr algn="ctr"/>
            <a:r>
              <a:rPr lang="en-US" sz="3500" dirty="0"/>
              <a:t>ECG</a:t>
            </a:r>
          </a:p>
        </p:txBody>
      </p:sp>
      <p:pic>
        <p:nvPicPr>
          <p:cNvPr id="3074" name="Picture 2" descr="http://www.newhealthadvisor.com/images/1HT04434/ECG%20wav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86200" y="685800"/>
            <a:ext cx="4305300" cy="42450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33006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Abnormal ECG Rhythms</a:t>
            </a:r>
          </a:p>
        </p:txBody>
      </p:sp>
      <p:sp>
        <p:nvSpPr>
          <p:cNvPr id="3" name="Content Placeholder 2"/>
          <p:cNvSpPr>
            <a:spLocks noGrp="1"/>
          </p:cNvSpPr>
          <p:nvPr>
            <p:ph sz="quarter" idx="1"/>
          </p:nvPr>
        </p:nvSpPr>
        <p:spPr/>
        <p:txBody>
          <a:bodyPr>
            <a:normAutofit fontScale="70000" lnSpcReduction="20000"/>
          </a:bodyPr>
          <a:lstStyle/>
          <a:p>
            <a:endParaRPr lang="en-US" dirty="0"/>
          </a:p>
          <a:p>
            <a:pPr>
              <a:buNone/>
            </a:pPr>
            <a:r>
              <a:rPr lang="en-US" sz="3200" dirty="0"/>
              <a:t>* Check out the website </a:t>
            </a:r>
          </a:p>
          <a:p>
            <a:pPr>
              <a:buNone/>
            </a:pPr>
            <a:r>
              <a:rPr lang="en-US" sz="3200" dirty="0"/>
              <a:t>below.  Really helpful </a:t>
            </a:r>
          </a:p>
          <a:p>
            <a:pPr>
              <a:buNone/>
            </a:pPr>
            <a:r>
              <a:rPr lang="en-US" sz="3200" dirty="0"/>
              <a:t>in considering ECG </a:t>
            </a:r>
          </a:p>
          <a:p>
            <a:pPr>
              <a:buNone/>
            </a:pPr>
            <a:r>
              <a:rPr lang="en-US" sz="3200" dirty="0"/>
              <a:t>abnormalities.</a:t>
            </a:r>
          </a:p>
          <a:p>
            <a:endParaRPr lang="en-US" dirty="0"/>
          </a:p>
          <a:p>
            <a:endParaRPr lang="en-US" dirty="0"/>
          </a:p>
          <a:p>
            <a:endParaRPr lang="en-US" dirty="0"/>
          </a:p>
          <a:p>
            <a:endParaRPr lang="en-US" dirty="0"/>
          </a:p>
          <a:p>
            <a:endParaRPr lang="en-US" dirty="0"/>
          </a:p>
          <a:p>
            <a:endParaRPr lang="en-US" dirty="0"/>
          </a:p>
          <a:p>
            <a:endParaRPr lang="en-US" dirty="0"/>
          </a:p>
          <a:p>
            <a:r>
              <a:rPr lang="en-US" dirty="0">
                <a:hlinkClick r:id="rId2"/>
              </a:rPr>
              <a:t>http://www.ambulancetechnicianstudy.co.uk/rhythms.html#.V3yEyY-cGUk</a:t>
            </a:r>
            <a:endParaRPr lang="en-US" dirty="0"/>
          </a:p>
          <a:p>
            <a:endParaRPr lang="en-US" dirty="0"/>
          </a:p>
        </p:txBody>
      </p:sp>
      <p:sp>
        <p:nvSpPr>
          <p:cNvPr id="28674" name="AutoShape 2" descr="1460083841273435642839.jp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76" name="AutoShape 4" descr="1460083841273435642839.jp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8680" name="Picture 8" descr="http://cdn.lifeinthefastlane.com/wp-content/uploads/2012/01/potassium-spectrum-of-ecg-changes.jpg"/>
          <p:cNvPicPr>
            <a:picLocks noChangeAspect="1" noChangeArrowheads="1"/>
          </p:cNvPicPr>
          <p:nvPr/>
        </p:nvPicPr>
        <p:blipFill>
          <a:blip r:embed="rId3" cstate="print"/>
          <a:srcRect/>
          <a:stretch>
            <a:fillRect/>
          </a:stretch>
        </p:blipFill>
        <p:spPr bwMode="auto">
          <a:xfrm>
            <a:off x="4114800" y="1746951"/>
            <a:ext cx="4581525" cy="3358449"/>
          </a:xfrm>
          <a:prstGeom prst="rect">
            <a:avLst/>
          </a:prstGeom>
          <a:noFill/>
        </p:spPr>
      </p:pic>
    </p:spTree>
    <p:extLst>
      <p:ext uri="{BB962C8B-B14F-4D97-AF65-F5344CB8AC3E}">
        <p14:creationId xmlns:p14="http://schemas.microsoft.com/office/powerpoint/2010/main" xmlns="" val="4279138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Abnormal ECG’s</a:t>
            </a:r>
          </a:p>
        </p:txBody>
      </p:sp>
      <p:pic>
        <p:nvPicPr>
          <p:cNvPr id="1028" name="Picture 4" descr="Image result for split qrs complex"/>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1371600"/>
            <a:ext cx="7400925" cy="2447926"/>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Image result for exaggerated P-R interv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8675" y="3886200"/>
            <a:ext cx="7400925" cy="2161072"/>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838200" y="6019800"/>
            <a:ext cx="7391400" cy="738664"/>
          </a:xfrm>
          <a:prstGeom prst="rect">
            <a:avLst/>
          </a:prstGeom>
          <a:solidFill>
            <a:schemeClr val="bg1"/>
          </a:solidFill>
        </p:spPr>
        <p:txBody>
          <a:bodyPr wrap="square" rtlCol="0">
            <a:spAutoFit/>
          </a:bodyPr>
          <a:lstStyle/>
          <a:p>
            <a:r>
              <a:rPr lang="en-US" sz="1400" dirty="0"/>
              <a:t>The PR interval represents the time it takes for the impulse to travel from the atria to the ventricles.  An exaggerated PR interval might indicate something is wrong with the AV node, such as a blocked blood vessel in the myocardial tissue between the ventricles. </a:t>
            </a:r>
          </a:p>
        </p:txBody>
      </p:sp>
      <p:sp>
        <p:nvSpPr>
          <p:cNvPr id="5" name="TextBox 4"/>
          <p:cNvSpPr txBox="1"/>
          <p:nvPr/>
        </p:nvSpPr>
        <p:spPr>
          <a:xfrm>
            <a:off x="847725" y="3048000"/>
            <a:ext cx="7391400" cy="738664"/>
          </a:xfrm>
          <a:prstGeom prst="rect">
            <a:avLst/>
          </a:prstGeom>
          <a:solidFill>
            <a:schemeClr val="bg1"/>
          </a:solidFill>
        </p:spPr>
        <p:txBody>
          <a:bodyPr wrap="square" rtlCol="0">
            <a:spAutoFit/>
          </a:bodyPr>
          <a:lstStyle/>
          <a:p>
            <a:r>
              <a:rPr lang="en-US" sz="1400" dirty="0"/>
              <a:t>The R wave represents the depolarization of the ventricles.  A split R wave indicates that the ventricles are not depolarizing simultaneously as they should.  This could indicate damage to one of the bundle branches.</a:t>
            </a:r>
          </a:p>
        </p:txBody>
      </p:sp>
      <p:sp>
        <p:nvSpPr>
          <p:cNvPr id="3" name="Rectangle 2"/>
          <p:cNvSpPr/>
          <p:nvPr/>
        </p:nvSpPr>
        <p:spPr>
          <a:xfrm>
            <a:off x="847725" y="3048000"/>
            <a:ext cx="7305675"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66274" y="6047272"/>
            <a:ext cx="7305675"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38190436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Interval Values</a:t>
            </a:r>
          </a:p>
        </p:txBody>
      </p:sp>
      <p:pic>
        <p:nvPicPr>
          <p:cNvPr id="2050" name="Picture 2" descr="Image result for normal amplitudes and intervals for EC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1828800"/>
            <a:ext cx="4572000" cy="3944258"/>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7" name="Content Placeholder 3"/>
          <p:cNvGraphicFramePr>
            <a:graphicFrameLocks noGrp="1"/>
          </p:cNvGraphicFramePr>
          <p:nvPr>
            <p:ph sz="quarter" idx="1"/>
            <p:extLst>
              <p:ext uri="{D42A27DB-BD31-4B8C-83A1-F6EECF244321}">
                <p14:modId xmlns:p14="http://schemas.microsoft.com/office/powerpoint/2010/main" xmlns="" val="1464298844"/>
              </p:ext>
            </p:extLst>
          </p:nvPr>
        </p:nvGraphicFramePr>
        <p:xfrm>
          <a:off x="5562600" y="1828800"/>
          <a:ext cx="3110346" cy="2743199"/>
        </p:xfrm>
        <a:graphic>
          <a:graphicData uri="http://schemas.openxmlformats.org/drawingml/2006/table">
            <a:tbl>
              <a:tblPr firstRow="1" bandRow="1">
                <a:tableStyleId>{5C22544A-7EE6-4342-B048-85BDC9FD1C3A}</a:tableStyleId>
              </a:tblPr>
              <a:tblGrid>
                <a:gridCol w="1555173">
                  <a:extLst>
                    <a:ext uri="{9D8B030D-6E8A-4147-A177-3AD203B41FA5}">
                      <a16:colId xmlns:a16="http://schemas.microsoft.com/office/drawing/2014/main" xmlns="" val="20000"/>
                    </a:ext>
                  </a:extLst>
                </a:gridCol>
                <a:gridCol w="1555173">
                  <a:extLst>
                    <a:ext uri="{9D8B030D-6E8A-4147-A177-3AD203B41FA5}">
                      <a16:colId xmlns:a16="http://schemas.microsoft.com/office/drawing/2014/main" xmlns="" val="20001"/>
                    </a:ext>
                  </a:extLst>
                </a:gridCol>
              </a:tblGrid>
              <a:tr h="775655">
                <a:tc>
                  <a:txBody>
                    <a:bodyPr/>
                    <a:lstStyle/>
                    <a:p>
                      <a:r>
                        <a:rPr lang="en-US" dirty="0"/>
                        <a:t>Waves</a:t>
                      </a:r>
                    </a:p>
                  </a:txBody>
                  <a:tcPr/>
                </a:tc>
                <a:tc>
                  <a:txBody>
                    <a:bodyPr/>
                    <a:lstStyle/>
                    <a:p>
                      <a:r>
                        <a:rPr lang="en-US" dirty="0"/>
                        <a:t>Normal Amplitudes</a:t>
                      </a:r>
                    </a:p>
                  </a:txBody>
                  <a:tcPr/>
                </a:tc>
                <a:extLst>
                  <a:ext uri="{0D108BD9-81ED-4DB2-BD59-A6C34878D82A}">
                    <a16:rowId xmlns:a16="http://schemas.microsoft.com/office/drawing/2014/main" xmlns="" val="10000"/>
                  </a:ext>
                </a:extLst>
              </a:tr>
              <a:tr h="983772">
                <a:tc>
                  <a:txBody>
                    <a:bodyPr/>
                    <a:lstStyle/>
                    <a:p>
                      <a:r>
                        <a:rPr lang="en-US" dirty="0"/>
                        <a:t>P</a:t>
                      </a:r>
                    </a:p>
                  </a:txBody>
                  <a:tcPr/>
                </a:tc>
                <a:tc>
                  <a:txBody>
                    <a:bodyPr/>
                    <a:lstStyle/>
                    <a:p>
                      <a:r>
                        <a:rPr lang="en-US" dirty="0"/>
                        <a:t>&lt;2.5mm</a:t>
                      </a:r>
                    </a:p>
                  </a:txBody>
                  <a:tcPr/>
                </a:tc>
                <a:extLst>
                  <a:ext uri="{0D108BD9-81ED-4DB2-BD59-A6C34878D82A}">
                    <a16:rowId xmlns:a16="http://schemas.microsoft.com/office/drawing/2014/main" xmlns="" val="10001"/>
                  </a:ext>
                </a:extLst>
              </a:tr>
              <a:tr h="983772">
                <a:tc>
                  <a:txBody>
                    <a:bodyPr/>
                    <a:lstStyle/>
                    <a:p>
                      <a:r>
                        <a:rPr lang="en-US" dirty="0"/>
                        <a:t>T</a:t>
                      </a:r>
                    </a:p>
                  </a:txBody>
                  <a:tcPr/>
                </a:tc>
                <a:tc>
                  <a:txBody>
                    <a:bodyPr/>
                    <a:lstStyle/>
                    <a:p>
                      <a:r>
                        <a:rPr lang="en-US" dirty="0"/>
                        <a:t>&lt;5mm</a:t>
                      </a:r>
                    </a:p>
                  </a:txBody>
                  <a:tcPr/>
                </a:tc>
                <a:extLst>
                  <a:ext uri="{0D108BD9-81ED-4DB2-BD59-A6C34878D82A}">
                    <a16:rowId xmlns:a16="http://schemas.microsoft.com/office/drawing/2014/main" xmlns="" val="10002"/>
                  </a:ext>
                </a:extLst>
              </a:tr>
            </a:tbl>
          </a:graphicData>
        </a:graphic>
      </p:graphicFrame>
      <p:sp>
        <p:nvSpPr>
          <p:cNvPr id="6" name="TextBox 5"/>
          <p:cNvSpPr txBox="1"/>
          <p:nvPr/>
        </p:nvSpPr>
        <p:spPr>
          <a:xfrm>
            <a:off x="5562600" y="4724400"/>
            <a:ext cx="3048000" cy="1200329"/>
          </a:xfrm>
          <a:prstGeom prst="rect">
            <a:avLst/>
          </a:prstGeom>
          <a:noFill/>
        </p:spPr>
        <p:txBody>
          <a:bodyPr wrap="square" rtlCol="0">
            <a:spAutoFit/>
          </a:bodyPr>
          <a:lstStyle/>
          <a:p>
            <a:r>
              <a:rPr lang="en-US" dirty="0"/>
              <a:t>*Amplitudes for the QRS complex have a wide variance with age, and gender.</a:t>
            </a:r>
          </a:p>
        </p:txBody>
      </p:sp>
    </p:spTree>
    <p:extLst>
      <p:ext uri="{BB962C8B-B14F-4D97-AF65-F5344CB8AC3E}">
        <p14:creationId xmlns:p14="http://schemas.microsoft.com/office/powerpoint/2010/main" xmlns="" val="1994814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Bonus Questions</a:t>
            </a:r>
            <a:r>
              <a:rPr lang="en-US" dirty="0"/>
              <a:t/>
            </a:r>
            <a:br>
              <a:rPr lang="en-US" dirty="0"/>
            </a:br>
            <a:endParaRPr lang="en-US" sz="1400" dirty="0"/>
          </a:p>
        </p:txBody>
      </p:sp>
      <p:sp>
        <p:nvSpPr>
          <p:cNvPr id="3" name="Content Placeholder 2"/>
          <p:cNvSpPr>
            <a:spLocks noGrp="1"/>
          </p:cNvSpPr>
          <p:nvPr>
            <p:ph sz="half" idx="1"/>
          </p:nvPr>
        </p:nvSpPr>
        <p:spPr/>
        <p:txBody>
          <a:bodyPr/>
          <a:lstStyle/>
          <a:p>
            <a:pPr marL="0" indent="0">
              <a:buNone/>
            </a:pPr>
            <a:r>
              <a:rPr lang="en-US" dirty="0" smtClean="0"/>
              <a:t>1.)</a:t>
            </a:r>
            <a:r>
              <a:rPr lang="en-US" dirty="0"/>
              <a:t>Compare your measured amplitudes with the normal amplitudes found on slide 8.  Are they in the normal ranges? What could be a reason to see a normal variance in amplitude?</a:t>
            </a:r>
          </a:p>
        </p:txBody>
      </p:sp>
      <p:sp>
        <p:nvSpPr>
          <p:cNvPr id="4" name="Content Placeholder 3"/>
          <p:cNvSpPr>
            <a:spLocks noGrp="1"/>
          </p:cNvSpPr>
          <p:nvPr>
            <p:ph sz="half" idx="2"/>
          </p:nvPr>
        </p:nvSpPr>
        <p:spPr/>
        <p:txBody>
          <a:bodyPr/>
          <a:lstStyle/>
          <a:p>
            <a:r>
              <a:rPr lang="en-US" dirty="0"/>
              <a:t>Exaggerated QRS complex</a:t>
            </a:r>
          </a:p>
          <a:p>
            <a:endParaRPr lang="en-US" dirty="0"/>
          </a:p>
          <a:p>
            <a:endParaRPr lang="en-US" dirty="0"/>
          </a:p>
          <a:p>
            <a:endParaRPr lang="en-US" dirty="0"/>
          </a:p>
          <a:p>
            <a:endParaRPr lang="en-US" dirty="0"/>
          </a:p>
          <a:p>
            <a:pPr marL="0" indent="0">
              <a:buNone/>
            </a:pPr>
            <a:r>
              <a:rPr lang="en-US" smtClean="0"/>
              <a:t>2.)</a:t>
            </a:r>
            <a:r>
              <a:rPr lang="en-US" dirty="0"/>
              <a:t>What is happening during the QRS complex and why might it take longer than usual?</a:t>
            </a:r>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40035" y="2209800"/>
            <a:ext cx="3267075" cy="1524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789310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154</TotalTime>
  <Words>377</Words>
  <Application>Microsoft Office PowerPoint</Application>
  <PresentationFormat>On-screen Show (4:3)</PresentationFormat>
  <Paragraphs>50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Lab 8: Electrocardiogram</vt:lpstr>
      <vt:lpstr>Pre-Lab</vt:lpstr>
      <vt:lpstr>Pre-Lab (Cont)</vt:lpstr>
      <vt:lpstr>Electrical pathway through the heart</vt:lpstr>
      <vt:lpstr>P wave- atrial depolarization QRS complex- Ventricular depolarization T wave- Ventricular repolarization</vt:lpstr>
      <vt:lpstr>Abnormal ECG Rhythms</vt:lpstr>
      <vt:lpstr>Examples of Abnormal ECG’s</vt:lpstr>
      <vt:lpstr>Normal Interval Values</vt:lpstr>
      <vt:lpstr>Bonus Questions </vt:lpstr>
      <vt:lpstr>Post Lab </vt:lpstr>
    </vt:vector>
  </TitlesOfParts>
  <Company>SLCC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8: Electrocardiogram</dc:title>
  <dc:creator>Amber Stephens</dc:creator>
  <cp:lastModifiedBy>Scott &amp; Amber</cp:lastModifiedBy>
  <cp:revision>14</cp:revision>
  <dcterms:created xsi:type="dcterms:W3CDTF">2016-10-26T22:23:38Z</dcterms:created>
  <dcterms:modified xsi:type="dcterms:W3CDTF">2018-08-13T15:28:46Z</dcterms:modified>
</cp:coreProperties>
</file>