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elyn Galvez" initials="EG" lastIdx="0" clrIdx="0">
    <p:extLst>
      <p:ext uri="{19B8F6BF-5375-455C-9EA6-DF929625EA0E}">
        <p15:presenceInfo xmlns:p15="http://schemas.microsoft.com/office/powerpoint/2012/main" userId="S-1-5-21-2756613244-3691127102-2119310589-482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4" d="100"/>
          <a:sy n="104" d="100"/>
        </p:scale>
        <p:origin x="12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489460-2480-482E-8172-AC9EAFB9244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E4618-E2A6-4127-AC55-19103CB5A84D}" type="slidenum">
              <a:rPr lang="en-US" smtClean="0"/>
              <a:t>‹#›</a:t>
            </a:fld>
            <a:endParaRPr lang="en-US"/>
          </a:p>
        </p:txBody>
      </p:sp>
    </p:spTree>
    <p:extLst>
      <p:ext uri="{BB962C8B-B14F-4D97-AF65-F5344CB8AC3E}">
        <p14:creationId xmlns:p14="http://schemas.microsoft.com/office/powerpoint/2010/main" val="2061059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89460-2480-482E-8172-AC9EAFB9244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E4618-E2A6-4127-AC55-19103CB5A84D}" type="slidenum">
              <a:rPr lang="en-US" smtClean="0"/>
              <a:t>‹#›</a:t>
            </a:fld>
            <a:endParaRPr lang="en-US"/>
          </a:p>
        </p:txBody>
      </p:sp>
    </p:spTree>
    <p:extLst>
      <p:ext uri="{BB962C8B-B14F-4D97-AF65-F5344CB8AC3E}">
        <p14:creationId xmlns:p14="http://schemas.microsoft.com/office/powerpoint/2010/main" val="299728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89460-2480-482E-8172-AC9EAFB9244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E4618-E2A6-4127-AC55-19103CB5A84D}" type="slidenum">
              <a:rPr lang="en-US" smtClean="0"/>
              <a:t>‹#›</a:t>
            </a:fld>
            <a:endParaRPr lang="en-US"/>
          </a:p>
        </p:txBody>
      </p:sp>
    </p:spTree>
    <p:extLst>
      <p:ext uri="{BB962C8B-B14F-4D97-AF65-F5344CB8AC3E}">
        <p14:creationId xmlns:p14="http://schemas.microsoft.com/office/powerpoint/2010/main" val="1719677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89460-2480-482E-8172-AC9EAFB9244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E4618-E2A6-4127-AC55-19103CB5A84D}" type="slidenum">
              <a:rPr lang="en-US" smtClean="0"/>
              <a:t>‹#›</a:t>
            </a:fld>
            <a:endParaRPr lang="en-US"/>
          </a:p>
        </p:txBody>
      </p:sp>
    </p:spTree>
    <p:extLst>
      <p:ext uri="{BB962C8B-B14F-4D97-AF65-F5344CB8AC3E}">
        <p14:creationId xmlns:p14="http://schemas.microsoft.com/office/powerpoint/2010/main" val="2860282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489460-2480-482E-8172-AC9EAFB9244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E4618-E2A6-4127-AC55-19103CB5A84D}" type="slidenum">
              <a:rPr lang="en-US" smtClean="0"/>
              <a:t>‹#›</a:t>
            </a:fld>
            <a:endParaRPr lang="en-US"/>
          </a:p>
        </p:txBody>
      </p:sp>
    </p:spTree>
    <p:extLst>
      <p:ext uri="{BB962C8B-B14F-4D97-AF65-F5344CB8AC3E}">
        <p14:creationId xmlns:p14="http://schemas.microsoft.com/office/powerpoint/2010/main" val="3532339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489460-2480-482E-8172-AC9EAFB92444}"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E4618-E2A6-4127-AC55-19103CB5A84D}" type="slidenum">
              <a:rPr lang="en-US" smtClean="0"/>
              <a:t>‹#›</a:t>
            </a:fld>
            <a:endParaRPr lang="en-US"/>
          </a:p>
        </p:txBody>
      </p:sp>
    </p:spTree>
    <p:extLst>
      <p:ext uri="{BB962C8B-B14F-4D97-AF65-F5344CB8AC3E}">
        <p14:creationId xmlns:p14="http://schemas.microsoft.com/office/powerpoint/2010/main" val="4064731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489460-2480-482E-8172-AC9EAFB92444}" type="datetimeFigureOut">
              <a:rPr lang="en-US" smtClean="0"/>
              <a:t>2/22/2017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E4618-E2A6-4127-AC55-19103CB5A84D}" type="slidenum">
              <a:rPr lang="en-US" smtClean="0"/>
              <a:t>‹#›</a:t>
            </a:fld>
            <a:endParaRPr lang="en-US"/>
          </a:p>
        </p:txBody>
      </p:sp>
    </p:spTree>
    <p:extLst>
      <p:ext uri="{BB962C8B-B14F-4D97-AF65-F5344CB8AC3E}">
        <p14:creationId xmlns:p14="http://schemas.microsoft.com/office/powerpoint/2010/main" val="3236437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489460-2480-482E-8172-AC9EAFB92444}" type="datetimeFigureOut">
              <a:rPr lang="en-US" smtClean="0"/>
              <a:t>2/22/2017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E4618-E2A6-4127-AC55-19103CB5A84D}" type="slidenum">
              <a:rPr lang="en-US" smtClean="0"/>
              <a:t>‹#›</a:t>
            </a:fld>
            <a:endParaRPr lang="en-US"/>
          </a:p>
        </p:txBody>
      </p:sp>
    </p:spTree>
    <p:extLst>
      <p:ext uri="{BB962C8B-B14F-4D97-AF65-F5344CB8AC3E}">
        <p14:creationId xmlns:p14="http://schemas.microsoft.com/office/powerpoint/2010/main" val="1807413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489460-2480-482E-8172-AC9EAFB92444}" type="datetimeFigureOut">
              <a:rPr lang="en-US" smtClean="0"/>
              <a:t>2/22/2017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E4618-E2A6-4127-AC55-19103CB5A84D}" type="slidenum">
              <a:rPr lang="en-US" smtClean="0"/>
              <a:t>‹#›</a:t>
            </a:fld>
            <a:endParaRPr lang="en-US"/>
          </a:p>
        </p:txBody>
      </p:sp>
    </p:spTree>
    <p:extLst>
      <p:ext uri="{BB962C8B-B14F-4D97-AF65-F5344CB8AC3E}">
        <p14:creationId xmlns:p14="http://schemas.microsoft.com/office/powerpoint/2010/main" val="2552428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489460-2480-482E-8172-AC9EAFB92444}"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E4618-E2A6-4127-AC55-19103CB5A84D}" type="slidenum">
              <a:rPr lang="en-US" smtClean="0"/>
              <a:t>‹#›</a:t>
            </a:fld>
            <a:endParaRPr lang="en-US"/>
          </a:p>
        </p:txBody>
      </p:sp>
    </p:spTree>
    <p:extLst>
      <p:ext uri="{BB962C8B-B14F-4D97-AF65-F5344CB8AC3E}">
        <p14:creationId xmlns:p14="http://schemas.microsoft.com/office/powerpoint/2010/main" val="1951483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489460-2480-482E-8172-AC9EAFB92444}"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E4618-E2A6-4127-AC55-19103CB5A84D}" type="slidenum">
              <a:rPr lang="en-US" smtClean="0"/>
              <a:t>‹#›</a:t>
            </a:fld>
            <a:endParaRPr lang="en-US"/>
          </a:p>
        </p:txBody>
      </p:sp>
    </p:spTree>
    <p:extLst>
      <p:ext uri="{BB962C8B-B14F-4D97-AF65-F5344CB8AC3E}">
        <p14:creationId xmlns:p14="http://schemas.microsoft.com/office/powerpoint/2010/main" val="1546466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89460-2480-482E-8172-AC9EAFB92444}" type="datetimeFigureOut">
              <a:rPr lang="en-US" smtClean="0"/>
              <a:t>2/22/2017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E4618-E2A6-4127-AC55-19103CB5A84D}" type="slidenum">
              <a:rPr lang="en-US" smtClean="0"/>
              <a:t>‹#›</a:t>
            </a:fld>
            <a:endParaRPr lang="en-US"/>
          </a:p>
        </p:txBody>
      </p:sp>
    </p:spTree>
    <p:extLst>
      <p:ext uri="{BB962C8B-B14F-4D97-AF65-F5344CB8AC3E}">
        <p14:creationId xmlns:p14="http://schemas.microsoft.com/office/powerpoint/2010/main" val="2696349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youtube.com/watch?v=CepeYFvqmk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LAB 6: MUSCLE PHYSIOLOGY</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32577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ISOMETRIC VS ISOTONIC</a:t>
            </a:r>
            <a:endParaRPr lang="en-US" dirty="0"/>
          </a:p>
        </p:txBody>
      </p:sp>
      <p:pic>
        <p:nvPicPr>
          <p:cNvPr id="3074" name="Picture 2" descr="Image result for isotonic vs isometric twitch"/>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42054" y="1690689"/>
            <a:ext cx="6054811" cy="370427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233749" y="6087291"/>
            <a:ext cx="9120051" cy="646331"/>
          </a:xfrm>
          <a:prstGeom prst="rect">
            <a:avLst/>
          </a:prstGeom>
          <a:noFill/>
        </p:spPr>
        <p:txBody>
          <a:bodyPr wrap="square" rtlCol="0">
            <a:spAutoFit/>
          </a:bodyPr>
          <a:lstStyle/>
          <a:p>
            <a:r>
              <a:rPr lang="en-US" dirty="0" smtClean="0"/>
              <a:t>The muscle changes length (shorten)                              The muscle contracts without shortening </a:t>
            </a:r>
          </a:p>
          <a:p>
            <a:r>
              <a:rPr lang="en-US" dirty="0" smtClean="0"/>
              <a:t>                                                                                                 in length</a:t>
            </a:r>
            <a:endParaRPr lang="en-US" dirty="0"/>
          </a:p>
        </p:txBody>
      </p:sp>
    </p:spTree>
    <p:extLst>
      <p:ext uri="{BB962C8B-B14F-4D97-AF65-F5344CB8AC3E}">
        <p14:creationId xmlns:p14="http://schemas.microsoft.com/office/powerpoint/2010/main" val="2250867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THRESHOLD </a:t>
            </a:r>
            <a:endParaRPr lang="en-US" dirty="0"/>
          </a:p>
        </p:txBody>
      </p:sp>
      <p:sp>
        <p:nvSpPr>
          <p:cNvPr id="3" name="Content Placeholder 2"/>
          <p:cNvSpPr>
            <a:spLocks noGrp="1"/>
          </p:cNvSpPr>
          <p:nvPr>
            <p:ph idx="1"/>
          </p:nvPr>
        </p:nvSpPr>
        <p:spPr/>
        <p:txBody>
          <a:bodyPr/>
          <a:lstStyle/>
          <a:p>
            <a:r>
              <a:rPr lang="en-US" dirty="0" smtClean="0"/>
              <a:t>The minimum voltage necessary to generate an action potential in the muscle fiber and produce a contraction</a:t>
            </a:r>
          </a:p>
          <a:p>
            <a:pPr marL="0" indent="0">
              <a:buNone/>
            </a:pPr>
            <a:endParaRPr lang="en-US" dirty="0" smtClean="0"/>
          </a:p>
          <a:p>
            <a:pPr marL="0" indent="0">
              <a:buNone/>
            </a:pPr>
            <a:endParaRPr lang="en-US" dirty="0" smtClean="0"/>
          </a:p>
          <a:p>
            <a:pPr marL="0" indent="0">
              <a:buNone/>
            </a:pPr>
            <a:endParaRPr lang="en-US" dirty="0"/>
          </a:p>
        </p:txBody>
      </p:sp>
      <p:pic>
        <p:nvPicPr>
          <p:cNvPr id="5" name="Picture 4" descr="Image result for graph with force of contraction and stimulation voltage"/>
          <p:cNvPicPr/>
          <p:nvPr/>
        </p:nvPicPr>
        <p:blipFill>
          <a:blip r:embed="rId2">
            <a:extLst>
              <a:ext uri="{28A0092B-C50C-407E-A947-70E740481C1C}">
                <a14:useLocalDpi xmlns:a14="http://schemas.microsoft.com/office/drawing/2010/main" val="0"/>
              </a:ext>
            </a:extLst>
          </a:blip>
          <a:srcRect/>
          <a:stretch>
            <a:fillRect/>
          </a:stretch>
        </p:blipFill>
        <p:spPr bwMode="auto">
          <a:xfrm>
            <a:off x="3122023" y="3102700"/>
            <a:ext cx="4624251" cy="3376477"/>
          </a:xfrm>
          <a:prstGeom prst="rect">
            <a:avLst/>
          </a:prstGeom>
          <a:noFill/>
          <a:ln>
            <a:noFill/>
          </a:ln>
        </p:spPr>
      </p:pic>
    </p:spTree>
    <p:extLst>
      <p:ext uri="{BB962C8B-B14F-4D97-AF65-F5344CB8AC3E}">
        <p14:creationId xmlns:p14="http://schemas.microsoft.com/office/powerpoint/2010/main" val="3521000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RECRUITMENT</a:t>
            </a:r>
            <a:endParaRPr lang="en-US" dirty="0"/>
          </a:p>
        </p:txBody>
      </p:sp>
      <p:sp>
        <p:nvSpPr>
          <p:cNvPr id="3" name="Content Placeholder 2"/>
          <p:cNvSpPr>
            <a:spLocks noGrp="1"/>
          </p:cNvSpPr>
          <p:nvPr>
            <p:ph idx="1"/>
          </p:nvPr>
        </p:nvSpPr>
        <p:spPr/>
        <p:txBody>
          <a:bodyPr/>
          <a:lstStyle/>
          <a:p>
            <a:r>
              <a:rPr lang="en-US" dirty="0" smtClean="0"/>
              <a:t>The process of increasing the number of motor units that are active</a:t>
            </a:r>
          </a:p>
          <a:p>
            <a:r>
              <a:rPr lang="en-US" dirty="0" smtClean="0"/>
              <a:t>As the stimulus strength increases, more motor units are stimulated to contract, generating a stronger force of contraction.</a:t>
            </a:r>
          </a:p>
          <a:p>
            <a:pPr marL="0" indent="0">
              <a:buNone/>
            </a:pPr>
            <a:r>
              <a:rPr lang="en-US" dirty="0" smtClean="0"/>
              <a:t>                                       </a:t>
            </a:r>
            <a:endParaRPr lang="en-US" dirty="0"/>
          </a:p>
        </p:txBody>
      </p:sp>
      <p:pic>
        <p:nvPicPr>
          <p:cNvPr id="4" name="Picture 3" descr="Image result for muscle twitch graph"/>
          <p:cNvPicPr/>
          <p:nvPr/>
        </p:nvPicPr>
        <p:blipFill>
          <a:blip r:embed="rId2">
            <a:extLst>
              <a:ext uri="{28A0092B-C50C-407E-A947-70E740481C1C}">
                <a14:useLocalDpi xmlns:a14="http://schemas.microsoft.com/office/drawing/2010/main" val="0"/>
              </a:ext>
            </a:extLst>
          </a:blip>
          <a:srcRect/>
          <a:stretch>
            <a:fillRect/>
          </a:stretch>
        </p:blipFill>
        <p:spPr bwMode="auto">
          <a:xfrm>
            <a:off x="3625305" y="3327354"/>
            <a:ext cx="4627880" cy="3286125"/>
          </a:xfrm>
          <a:prstGeom prst="rect">
            <a:avLst/>
          </a:prstGeom>
          <a:noFill/>
          <a:ln>
            <a:noFill/>
          </a:ln>
        </p:spPr>
      </p:pic>
    </p:spTree>
    <p:extLst>
      <p:ext uri="{BB962C8B-B14F-4D97-AF65-F5344CB8AC3E}">
        <p14:creationId xmlns:p14="http://schemas.microsoft.com/office/powerpoint/2010/main" val="458945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 THAT ALTER THE FORCE THAT CAN BE GENERATED BY A MUSCLE</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Size/ number of fibers</a:t>
            </a:r>
          </a:p>
          <a:p>
            <a:pPr marL="514350" indent="-514350">
              <a:buAutoNum type="arabicPeriod"/>
            </a:pPr>
            <a:r>
              <a:rPr lang="en-US" dirty="0" smtClean="0"/>
              <a:t>Type of fibers </a:t>
            </a:r>
          </a:p>
          <a:p>
            <a:pPr marL="514350" indent="-514350">
              <a:buAutoNum type="arabicPeriod"/>
            </a:pPr>
            <a:r>
              <a:rPr lang="en-US" dirty="0" smtClean="0"/>
              <a:t>Starting Length</a:t>
            </a:r>
          </a:p>
          <a:p>
            <a:pPr marL="514350" indent="-514350">
              <a:buAutoNum type="arabicPeriod"/>
            </a:pPr>
            <a:r>
              <a:rPr lang="en-US" dirty="0" smtClean="0"/>
              <a:t>Size of Load</a:t>
            </a:r>
          </a:p>
          <a:p>
            <a:pPr marL="0" indent="0">
              <a:buNone/>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val="1300533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MUSCLE FATIGUE</a:t>
            </a:r>
            <a:endParaRPr lang="en-US" dirty="0"/>
          </a:p>
        </p:txBody>
      </p:sp>
      <p:sp>
        <p:nvSpPr>
          <p:cNvPr id="3" name="Content Placeholder 2"/>
          <p:cNvSpPr>
            <a:spLocks noGrp="1"/>
          </p:cNvSpPr>
          <p:nvPr>
            <p:ph idx="1"/>
          </p:nvPr>
        </p:nvSpPr>
        <p:spPr/>
        <p:txBody>
          <a:bodyPr>
            <a:normAutofit lnSpcReduction="10000"/>
          </a:bodyPr>
          <a:lstStyle/>
          <a:p>
            <a:r>
              <a:rPr lang="en-US" dirty="0" smtClean="0"/>
              <a:t>When a muscle fiber is frequently stimulated to contract, the tension produced eventually decreases.</a:t>
            </a:r>
          </a:p>
          <a:p>
            <a:r>
              <a:rPr lang="en-US" dirty="0" smtClean="0"/>
              <a:t>Muscle fatigue is influenced by the type of exercise</a:t>
            </a:r>
            <a:endParaRPr lang="en-US" dirty="0"/>
          </a:p>
          <a:p>
            <a:pPr lvl="1"/>
            <a:r>
              <a:rPr lang="en-US" dirty="0" smtClean="0"/>
              <a:t>High intensity exercise (Ex. Weight lifting), fast glycolytic fibers are recruited.  These have a larger diameter which makes them stronger but are the quickest to fatigue.</a:t>
            </a:r>
          </a:p>
          <a:p>
            <a:pPr lvl="1"/>
            <a:r>
              <a:rPr lang="en-US" dirty="0" smtClean="0"/>
              <a:t>In low intensity (Ex. Long duration exercise), slow oxidative and fast oxidative fibers are used.  Slow oxidative fibers have smaller diameter which means less strength but are the slowest to fatigue.  While the fast oxidative fibers have an intermediate strength as well as intermediate resistance to fatigue.  </a:t>
            </a:r>
          </a:p>
          <a:p>
            <a:pPr lvl="1"/>
            <a:r>
              <a:rPr lang="en-US" dirty="0" smtClean="0"/>
              <a:t>The order of stimulation goes slow oxidative fibers, fast oxidative fibers and fast glycolytic fibers.  </a:t>
            </a:r>
            <a:endParaRPr lang="en-US" dirty="0"/>
          </a:p>
          <a:p>
            <a:pPr lvl="1"/>
            <a:endParaRPr lang="en-US" dirty="0" smtClean="0"/>
          </a:p>
          <a:p>
            <a:pPr lvl="1"/>
            <a:endParaRPr lang="en-US" dirty="0" smtClean="0"/>
          </a:p>
        </p:txBody>
      </p:sp>
    </p:spTree>
    <p:extLst>
      <p:ext uri="{BB962C8B-B14F-4D97-AF65-F5344CB8AC3E}">
        <p14:creationId xmlns:p14="http://schemas.microsoft.com/office/powerpoint/2010/main" val="3258656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UNDERSTAND VOCABULARY KEY WORDS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Motor point</a:t>
            </a:r>
          </a:p>
          <a:p>
            <a:r>
              <a:rPr lang="en-US" dirty="0" smtClean="0"/>
              <a:t>Motor unit</a:t>
            </a:r>
          </a:p>
          <a:p>
            <a:r>
              <a:rPr lang="en-US" dirty="0" smtClean="0"/>
              <a:t>Myofibrils</a:t>
            </a:r>
          </a:p>
          <a:p>
            <a:r>
              <a:rPr lang="en-US" dirty="0" smtClean="0"/>
              <a:t>Actin</a:t>
            </a:r>
          </a:p>
          <a:p>
            <a:r>
              <a:rPr lang="en-US" dirty="0" smtClean="0"/>
              <a:t>Myosin</a:t>
            </a:r>
          </a:p>
          <a:p>
            <a:r>
              <a:rPr lang="en-US" dirty="0" smtClean="0"/>
              <a:t>Sarcomeres</a:t>
            </a:r>
          </a:p>
          <a:p>
            <a:r>
              <a:rPr lang="en-US" dirty="0" smtClean="0"/>
              <a:t>Muscle twitch</a:t>
            </a:r>
          </a:p>
          <a:p>
            <a:r>
              <a:rPr lang="en-US" dirty="0" smtClean="0"/>
              <a:t>Threshold stimulus</a:t>
            </a:r>
          </a:p>
          <a:p>
            <a:r>
              <a:rPr lang="en-US" dirty="0" smtClean="0"/>
              <a:t>Recruitment</a:t>
            </a:r>
          </a:p>
          <a:p>
            <a:r>
              <a:rPr lang="en-US" dirty="0" smtClean="0"/>
              <a:t>Muscle fatigue</a:t>
            </a:r>
          </a:p>
          <a:p>
            <a:pPr marL="0" indent="0">
              <a:buNone/>
            </a:pPr>
            <a:endParaRPr lang="en-US" dirty="0"/>
          </a:p>
        </p:txBody>
      </p:sp>
    </p:spTree>
    <p:extLst>
      <p:ext uri="{BB962C8B-B14F-4D97-AF65-F5344CB8AC3E}">
        <p14:creationId xmlns:p14="http://schemas.microsoft.com/office/powerpoint/2010/main" val="1098084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MOTOR POINT</a:t>
            </a:r>
            <a:endParaRPr lang="en-US" dirty="0"/>
          </a:p>
        </p:txBody>
      </p:sp>
      <p:sp>
        <p:nvSpPr>
          <p:cNvPr id="3" name="Content Placeholder 2"/>
          <p:cNvSpPr>
            <a:spLocks noGrp="1"/>
          </p:cNvSpPr>
          <p:nvPr>
            <p:ph idx="1"/>
          </p:nvPr>
        </p:nvSpPr>
        <p:spPr/>
        <p:txBody>
          <a:bodyPr/>
          <a:lstStyle/>
          <a:p>
            <a:r>
              <a:rPr lang="en-US" dirty="0" smtClean="0"/>
              <a:t>SENSITIVE SPOTS WHICH ELICIT A VERY STRONG RESPONSE</a:t>
            </a:r>
          </a:p>
          <a:p>
            <a:r>
              <a:rPr lang="en-US" dirty="0" smtClean="0"/>
              <a:t>THESE ARE FOUND ON THE BELLY OF THE MUSCLE WHERE THE NERVE ENTERS</a:t>
            </a:r>
          </a:p>
          <a:p>
            <a:r>
              <a:rPr lang="en-US" dirty="0" smtClean="0"/>
              <a:t>ONE OF THE MUSCLE YOU WILL BE STIMULATING TODAY IS ABDUCTOR DIGITI MINIMI </a:t>
            </a:r>
          </a:p>
          <a:p>
            <a:r>
              <a:rPr lang="en-US" dirty="0" smtClean="0"/>
              <a:t>THE MOTOR POINT  FOR THE ABDUCTOR DIGITI MINIMI IS FOUND ON THE MEDIAL SIDE OF THE HAND, JUST DISTAL TO THE WRIST</a:t>
            </a:r>
          </a:p>
          <a:p>
            <a:pPr marL="0" indent="0">
              <a:buNone/>
            </a:pPr>
            <a:endParaRPr lang="en-US" dirty="0"/>
          </a:p>
        </p:txBody>
      </p:sp>
    </p:spTree>
    <p:extLst>
      <p:ext uri="{BB962C8B-B14F-4D97-AF65-F5344CB8AC3E}">
        <p14:creationId xmlns:p14="http://schemas.microsoft.com/office/powerpoint/2010/main" val="543553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MOTOR UNIT</a:t>
            </a:r>
            <a:endParaRPr lang="en-US" dirty="0"/>
          </a:p>
        </p:txBody>
      </p:sp>
      <p:sp>
        <p:nvSpPr>
          <p:cNvPr id="3" name="Content Placeholder 2"/>
          <p:cNvSpPr>
            <a:spLocks noGrp="1"/>
          </p:cNvSpPr>
          <p:nvPr>
            <p:ph idx="1"/>
          </p:nvPr>
        </p:nvSpPr>
        <p:spPr/>
        <p:txBody>
          <a:bodyPr/>
          <a:lstStyle/>
          <a:p>
            <a:r>
              <a:rPr lang="en-US" dirty="0" smtClean="0"/>
              <a:t>FUNCTIONAL UNIT IN SKELETAL MUSCLES</a:t>
            </a:r>
          </a:p>
          <a:p>
            <a:r>
              <a:rPr lang="en-US" dirty="0" smtClean="0"/>
              <a:t>EACH MOTOR UNIT CONSISTS OF A SINGLE SOMATIC MOTOR NEURON THAT BRANCHES TO INNERVATE ONE OR MORE MUSCLE FIBERS BUT EACH MUSCLE FIBER IS INNERVATED BY ONLY ONE MOTOR NEURON.</a:t>
            </a:r>
          </a:p>
          <a:p>
            <a:r>
              <a:rPr lang="en-US" dirty="0" smtClean="0"/>
              <a:t>FIGURE 11.14 IN THE TEXTBOOK</a:t>
            </a:r>
          </a:p>
          <a:p>
            <a:endParaRPr lang="en-US" dirty="0"/>
          </a:p>
        </p:txBody>
      </p:sp>
    </p:spTree>
    <p:extLst>
      <p:ext uri="{BB962C8B-B14F-4D97-AF65-F5344CB8AC3E}">
        <p14:creationId xmlns:p14="http://schemas.microsoft.com/office/powerpoint/2010/main" val="143831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MYOFIBRILS</a:t>
            </a:r>
            <a:endParaRPr lang="en-US" dirty="0"/>
          </a:p>
        </p:txBody>
      </p:sp>
      <p:sp>
        <p:nvSpPr>
          <p:cNvPr id="3" name="Content Placeholder 2"/>
          <p:cNvSpPr>
            <a:spLocks noGrp="1"/>
          </p:cNvSpPr>
          <p:nvPr>
            <p:ph idx="1"/>
          </p:nvPr>
        </p:nvSpPr>
        <p:spPr/>
        <p:txBody>
          <a:bodyPr/>
          <a:lstStyle/>
          <a:p>
            <a:r>
              <a:rPr lang="en-US" dirty="0" smtClean="0"/>
              <a:t>A skeletal muscle is made up of many muscle fibers (muscle cells) that run the length of the muscle.</a:t>
            </a:r>
          </a:p>
          <a:p>
            <a:r>
              <a:rPr lang="en-US" dirty="0" smtClean="0"/>
              <a:t>Each muscle fiber contains many myofibrils, which are bundles  of actin and myosin which are the fiber’s contractile machinery.</a:t>
            </a:r>
          </a:p>
        </p:txBody>
      </p:sp>
    </p:spTree>
    <p:extLst>
      <p:ext uri="{BB962C8B-B14F-4D97-AF65-F5344CB8AC3E}">
        <p14:creationId xmlns:p14="http://schemas.microsoft.com/office/powerpoint/2010/main" val="264927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ACTIN/ MYOSIN/SARCOMERES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ACTIN</a:t>
            </a:r>
          </a:p>
          <a:p>
            <a:pPr marL="0" indent="0">
              <a:buNone/>
            </a:pPr>
            <a:r>
              <a:rPr lang="en-US" dirty="0" smtClean="0"/>
              <a:t>Thin filaments in muscle fibers</a:t>
            </a:r>
          </a:p>
          <a:p>
            <a:pPr marL="0" indent="0">
              <a:buNone/>
            </a:pPr>
            <a:endParaRPr lang="en-US" dirty="0"/>
          </a:p>
          <a:p>
            <a:pPr marL="0" indent="0">
              <a:buNone/>
            </a:pPr>
            <a:r>
              <a:rPr lang="en-US" dirty="0" smtClean="0"/>
              <a:t>MYOSIN</a:t>
            </a:r>
          </a:p>
          <a:p>
            <a:pPr marL="0" indent="0">
              <a:buNone/>
            </a:pPr>
            <a:r>
              <a:rPr lang="en-US" dirty="0" smtClean="0"/>
              <a:t>The contractile protein found in thick filaments</a:t>
            </a:r>
          </a:p>
          <a:p>
            <a:pPr marL="0" indent="0">
              <a:buNone/>
            </a:pPr>
            <a:endParaRPr lang="en-US" dirty="0"/>
          </a:p>
          <a:p>
            <a:pPr marL="0" indent="0">
              <a:buNone/>
            </a:pPr>
            <a:r>
              <a:rPr lang="en-US" dirty="0" smtClean="0"/>
              <a:t>SARCOMERES</a:t>
            </a:r>
          </a:p>
          <a:p>
            <a:pPr marL="0" indent="0">
              <a:buNone/>
            </a:pPr>
            <a:r>
              <a:rPr lang="en-US" dirty="0" smtClean="0"/>
              <a:t>The fundamental repeating units that make up myofibrils</a:t>
            </a:r>
          </a:p>
          <a:p>
            <a:pPr marL="0" indent="0">
              <a:buNone/>
            </a:pPr>
            <a:r>
              <a:rPr lang="en-US" dirty="0" smtClean="0"/>
              <a:t>FIGURE 2 AND 3 IN LAB MANUAL</a:t>
            </a:r>
          </a:p>
          <a:p>
            <a:pPr marL="0" indent="0">
              <a:buNone/>
            </a:pPr>
            <a:r>
              <a:rPr lang="en-US" dirty="0" smtClean="0">
                <a:hlinkClick r:id="rId2"/>
              </a:rPr>
              <a:t>http://www.youtube.com/watch?v=CepeYFvqmk4</a:t>
            </a: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854131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STRUCTURE OF A SARCOMERE</a:t>
            </a:r>
            <a:endParaRPr lang="en-US" dirty="0"/>
          </a:p>
        </p:txBody>
      </p:sp>
      <p:pic>
        <p:nvPicPr>
          <p:cNvPr id="1026" name="Picture 2" descr="Image result for sarcomere structur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87481" y="1285103"/>
            <a:ext cx="7217037" cy="4891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1455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MUSCLE TWITCH</a:t>
            </a:r>
            <a:endParaRPr lang="en-US" dirty="0"/>
          </a:p>
        </p:txBody>
      </p:sp>
      <p:sp>
        <p:nvSpPr>
          <p:cNvPr id="3" name="Content Placeholder 2"/>
          <p:cNvSpPr>
            <a:spLocks noGrp="1"/>
          </p:cNvSpPr>
          <p:nvPr>
            <p:ph idx="1"/>
          </p:nvPr>
        </p:nvSpPr>
        <p:spPr>
          <a:xfrm>
            <a:off x="2382794" y="4980588"/>
            <a:ext cx="8424936" cy="3371256"/>
          </a:xfrm>
        </p:spPr>
        <p:txBody>
          <a:bodyPr/>
          <a:lstStyle/>
          <a:p>
            <a:r>
              <a:rPr lang="en-US" dirty="0" smtClean="0"/>
              <a:t>The mechanical response of a muscle cell or whole muscle to a single action potential</a:t>
            </a:r>
          </a:p>
          <a:p>
            <a:pPr marL="0" indent="0">
              <a:buNone/>
            </a:pPr>
            <a:endParaRPr lang="en-US" dirty="0"/>
          </a:p>
        </p:txBody>
      </p:sp>
      <p:pic>
        <p:nvPicPr>
          <p:cNvPr id="2050" name="Picture 2" descr="Image result for isometric muscle twit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517693"/>
            <a:ext cx="4935410" cy="299252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096000" y="1807790"/>
            <a:ext cx="5457568" cy="2585323"/>
          </a:xfrm>
          <a:prstGeom prst="rect">
            <a:avLst/>
          </a:prstGeom>
          <a:noFill/>
        </p:spPr>
        <p:txBody>
          <a:bodyPr wrap="square" rtlCol="0">
            <a:spAutoFit/>
          </a:bodyPr>
          <a:lstStyle/>
          <a:p>
            <a:r>
              <a:rPr lang="en-US" dirty="0" smtClean="0"/>
              <a:t>Latent Period: the time between the action potential </a:t>
            </a:r>
            <a:endParaRPr lang="en-US" dirty="0"/>
          </a:p>
          <a:p>
            <a:r>
              <a:rPr lang="en-US" dirty="0"/>
              <a:t> </a:t>
            </a:r>
            <a:r>
              <a:rPr lang="en-US" dirty="0" smtClean="0"/>
              <a:t>in the muscle fiber and the onset of contraction.</a:t>
            </a:r>
          </a:p>
          <a:p>
            <a:endParaRPr lang="en-US" dirty="0"/>
          </a:p>
          <a:p>
            <a:r>
              <a:rPr lang="en-US" dirty="0" smtClean="0"/>
              <a:t>Contraction Phase: the onset of contraction until the </a:t>
            </a:r>
          </a:p>
          <a:p>
            <a:r>
              <a:rPr lang="en-US" dirty="0" smtClean="0"/>
              <a:t>Force (tension) of the muscle reaches the maximum </a:t>
            </a:r>
          </a:p>
          <a:p>
            <a:r>
              <a:rPr lang="en-US" dirty="0" smtClean="0"/>
              <a:t>(calcium levels increasing).</a:t>
            </a:r>
          </a:p>
          <a:p>
            <a:endParaRPr lang="en-US" dirty="0"/>
          </a:p>
          <a:p>
            <a:r>
              <a:rPr lang="en-US" dirty="0" smtClean="0"/>
              <a:t>Relaxation Phase:  tension decreases because reuptake</a:t>
            </a:r>
          </a:p>
          <a:p>
            <a:r>
              <a:rPr lang="en-US" dirty="0"/>
              <a:t> </a:t>
            </a:r>
            <a:r>
              <a:rPr lang="en-US" dirty="0" smtClean="0"/>
              <a:t>of calcium is greater than release.</a:t>
            </a:r>
            <a:endParaRPr lang="en-US" dirty="0"/>
          </a:p>
        </p:txBody>
      </p:sp>
    </p:spTree>
    <p:extLst>
      <p:ext uri="{BB962C8B-B14F-4D97-AF65-F5344CB8AC3E}">
        <p14:creationId xmlns:p14="http://schemas.microsoft.com/office/powerpoint/2010/main" val="2738241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MUSCLE TWITCH</a:t>
            </a:r>
            <a:endParaRPr lang="en-US" dirty="0"/>
          </a:p>
        </p:txBody>
      </p:sp>
      <p:sp>
        <p:nvSpPr>
          <p:cNvPr id="3" name="Content Placeholder 2"/>
          <p:cNvSpPr>
            <a:spLocks noGrp="1"/>
          </p:cNvSpPr>
          <p:nvPr>
            <p:ph idx="1"/>
          </p:nvPr>
        </p:nvSpPr>
        <p:spPr/>
        <p:txBody>
          <a:bodyPr/>
          <a:lstStyle/>
          <a:p>
            <a:r>
              <a:rPr lang="en-US" dirty="0" smtClean="0"/>
              <a:t>Latent Period (the events that result in a contraction take time)</a:t>
            </a:r>
          </a:p>
          <a:p>
            <a:pPr lvl="1"/>
            <a:r>
              <a:rPr lang="en-US" dirty="0" smtClean="0"/>
              <a:t>Depolarization</a:t>
            </a:r>
          </a:p>
          <a:p>
            <a:pPr lvl="1"/>
            <a:r>
              <a:rPr lang="en-US" dirty="0" smtClean="0"/>
              <a:t>Release of calcium ions into the sarcoplasm from the sarcoplasm reticulum</a:t>
            </a:r>
          </a:p>
          <a:p>
            <a:pPr lvl="1"/>
            <a:r>
              <a:rPr lang="en-US" dirty="0" smtClean="0"/>
              <a:t>Attachment of myosin </a:t>
            </a:r>
            <a:r>
              <a:rPr lang="en-US" dirty="0" err="1" smtClean="0"/>
              <a:t>crossbridges</a:t>
            </a:r>
            <a:r>
              <a:rPr lang="en-US" dirty="0" smtClean="0"/>
              <a:t> to actin</a:t>
            </a:r>
          </a:p>
          <a:p>
            <a:pPr lvl="1"/>
            <a:r>
              <a:rPr lang="en-US" dirty="0" smtClean="0"/>
              <a:t>Tightening of elastic elements within the muscle cell </a:t>
            </a:r>
          </a:p>
          <a:p>
            <a:pPr marL="457200" lvl="1" indent="0">
              <a:buNone/>
            </a:pPr>
            <a:endParaRPr lang="en-US" dirty="0"/>
          </a:p>
          <a:p>
            <a:pPr marL="457200" lvl="1" indent="0">
              <a:buNone/>
            </a:pPr>
            <a:r>
              <a:rPr lang="en-US" dirty="0" smtClean="0"/>
              <a:t>Two kinds of muscle twitches: Isometric and Isotonic</a:t>
            </a:r>
          </a:p>
          <a:p>
            <a:pPr marL="457200" lvl="1" indent="0">
              <a:buNone/>
            </a:pPr>
            <a:r>
              <a:rPr lang="en-US" dirty="0" smtClean="0"/>
              <a:t>Difference is based on whether the muscle shortens in length or not.</a:t>
            </a:r>
          </a:p>
          <a:p>
            <a:pPr lvl="1"/>
            <a:endParaRPr lang="en-US" dirty="0"/>
          </a:p>
        </p:txBody>
      </p:sp>
    </p:spTree>
    <p:extLst>
      <p:ext uri="{BB962C8B-B14F-4D97-AF65-F5344CB8AC3E}">
        <p14:creationId xmlns:p14="http://schemas.microsoft.com/office/powerpoint/2010/main" val="2671789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573</Words>
  <Application>Microsoft Office PowerPoint</Application>
  <PresentationFormat>Widescreen</PresentationFormat>
  <Paragraphs>85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LAB 6: MUSCLE PHYSIOLOGY</vt:lpstr>
      <vt:lpstr>UNDERSTAND VOCABULARY KEY WORDS</vt:lpstr>
      <vt:lpstr>MOTOR POINT</vt:lpstr>
      <vt:lpstr>MOTOR UNIT</vt:lpstr>
      <vt:lpstr>MYOFIBRILS</vt:lpstr>
      <vt:lpstr>ACTIN/ MYOSIN/SARCOMERES</vt:lpstr>
      <vt:lpstr>STRUCTURE OF A SARCOMERE</vt:lpstr>
      <vt:lpstr>MUSCLE TWITCH</vt:lpstr>
      <vt:lpstr>MUSCLE TWITCH</vt:lpstr>
      <vt:lpstr>ISOMETRIC VS ISOTONIC</vt:lpstr>
      <vt:lpstr>THRESHOLD </vt:lpstr>
      <vt:lpstr>RECRUITMENT</vt:lpstr>
      <vt:lpstr>VARIABLES THAT ALTER THE FORCE THAT CAN BE GENERATED BY A MUSCLE</vt:lpstr>
      <vt:lpstr>MUSCLE FATIGUE</vt:lpstr>
    </vt:vector>
  </TitlesOfParts>
  <Company>SLCC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6: MUSCLE PHYSIOLOGY</dc:title>
  <dc:creator>Evelyn Galvez</dc:creator>
  <cp:lastModifiedBy>Evelyn Galvez</cp:lastModifiedBy>
  <cp:revision>21</cp:revision>
  <dcterms:created xsi:type="dcterms:W3CDTF">2017-02-22T15:42:17Z</dcterms:created>
  <dcterms:modified xsi:type="dcterms:W3CDTF">2017-02-22T20:04:40Z</dcterms:modified>
</cp:coreProperties>
</file>