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70" r:id="rId4"/>
    <p:sldId id="259" r:id="rId5"/>
    <p:sldId id="267" r:id="rId6"/>
    <p:sldId id="261" r:id="rId7"/>
    <p:sldId id="263" r:id="rId8"/>
    <p:sldId id="268" r:id="rId9"/>
    <p:sldId id="262" r:id="rId10"/>
    <p:sldId id="265" r:id="rId11"/>
    <p:sldId id="266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8829C-8955-4B5D-A7A3-EA0D4DE86E47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2EE5A-0977-4EFD-AB01-149765103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137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2EE5A-0977-4EFD-AB01-1497651037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9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2097-4BB4-4EF3-9CE3-29A0008E6A1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D7E15D-3C6D-4E38-9E4A-6AFEF6118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2097-4BB4-4EF3-9CE3-29A0008E6A1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E15D-3C6D-4E38-9E4A-6AFEF6118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DD7E15D-3C6D-4E38-9E4A-6AFEF6118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2097-4BB4-4EF3-9CE3-29A0008E6A1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2097-4BB4-4EF3-9CE3-29A0008E6A1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DD7E15D-3C6D-4E38-9E4A-6AFEF6118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2097-4BB4-4EF3-9CE3-29A0008E6A1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D7E15D-3C6D-4E38-9E4A-6AFEF6118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8962097-4BB4-4EF3-9CE3-29A0008E6A1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E15D-3C6D-4E38-9E4A-6AFEF6118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2097-4BB4-4EF3-9CE3-29A0008E6A1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DD7E15D-3C6D-4E38-9E4A-6AFEF6118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2097-4BB4-4EF3-9CE3-29A0008E6A1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DD7E15D-3C6D-4E38-9E4A-6AFEF6118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2097-4BB4-4EF3-9CE3-29A0008E6A1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D7E15D-3C6D-4E38-9E4A-6AFEF6118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D7E15D-3C6D-4E38-9E4A-6AFEF6118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2097-4BB4-4EF3-9CE3-29A0008E6A1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DD7E15D-3C6D-4E38-9E4A-6AFEF6118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8962097-4BB4-4EF3-9CE3-29A0008E6A1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8962097-4BB4-4EF3-9CE3-29A0008E6A19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D7E15D-3C6D-4E38-9E4A-6AFEF6118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0kFmbrRJq4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r>
              <a:rPr lang="en-US" dirty="0"/>
              <a:t>Study and understand the following vocabulary: motor point, motor unit, threshold stimulus, and summation, recruitment and tetanus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 6: Muscle Physiology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2514600" cy="1066800"/>
          </a:xfrm>
        </p:spPr>
        <p:txBody>
          <a:bodyPr/>
          <a:lstStyle/>
          <a:p>
            <a:r>
              <a:rPr lang="en-US" sz="2800" dirty="0"/>
              <a:t>Recruitment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i="1" dirty="0"/>
              <a:t>Adding more muscle fibers to overcome the load</a:t>
            </a:r>
          </a:p>
        </p:txBody>
      </p:sp>
      <p:pic>
        <p:nvPicPr>
          <p:cNvPr id="5" name="irc_mi" descr="http://files.slidingfilament.webnode.com/200000031-9b6249be0b/recruitment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94410"/>
            <a:ext cx="5715000" cy="494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Summation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i="1" dirty="0"/>
              <a:t>The force of an individual muscle fiber increases to overcome the load</a:t>
            </a:r>
          </a:p>
        </p:txBody>
      </p:sp>
      <p:pic>
        <p:nvPicPr>
          <p:cNvPr id="5" name="irc_mi" descr="http://howmed.net/wp-content/uploads/2010/09/frequency-summation.bmp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423876"/>
            <a:ext cx="5638800" cy="393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48000" y="1295400"/>
            <a:ext cx="5953125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load effect the contraction?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301625" y="1910080"/>
          <a:ext cx="850423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4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47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Weight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Twitch</a:t>
                      </a:r>
                      <a:r>
                        <a:rPr lang="en-US" baseline="0" dirty="0"/>
                        <a:t> Amplitude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 (W=F </a:t>
                      </a:r>
                      <a:r>
                        <a:rPr lang="en-US" dirty="0">
                          <a:sym typeface="Symbol"/>
                        </a:rPr>
                        <a:t></a:t>
                      </a:r>
                      <a:r>
                        <a:rPr lang="en-US" baseline="0" dirty="0"/>
                        <a:t>  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95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indent="-342900">
              <a:buNone/>
            </a:pPr>
            <a:r>
              <a:rPr lang="en-US" sz="1800" dirty="0"/>
              <a:t>1. What is a sarcomere? What is it made up of? A labeled drawing would be good here. </a:t>
            </a:r>
          </a:p>
          <a:p>
            <a:pPr marL="342900" indent="-342900">
              <a:buNone/>
            </a:pPr>
            <a:r>
              <a:rPr lang="en-US" sz="1800" dirty="0">
                <a:solidFill>
                  <a:schemeClr val="accent1"/>
                </a:solidFill>
              </a:rPr>
              <a:t>Smallest functional contractile unit made up of actin and myosin.</a:t>
            </a:r>
          </a:p>
          <a:p>
            <a:pPr>
              <a:buNone/>
            </a:pPr>
            <a:r>
              <a:rPr lang="en-US" sz="1800" dirty="0"/>
              <a:t>2. List the four factors that contribute to the latent period of a muscle twitch. 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Depolarization of the sarcolema and the t-tubules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Release of the calcium ions into the sarcoplasm from the S.R.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Attachment of myosin cross bridges to actin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Tightening of elastic elements within the muscle cell</a:t>
            </a:r>
          </a:p>
          <a:p>
            <a:pPr>
              <a:buNone/>
            </a:pPr>
            <a:r>
              <a:rPr lang="en-US" sz="1800" dirty="0"/>
              <a:t>3. What is an isometric contraction? What is an isotonic contraction? </a:t>
            </a:r>
          </a:p>
          <a:p>
            <a:pPr>
              <a:buNone/>
            </a:pPr>
            <a:r>
              <a:rPr lang="en-US" sz="1800" dirty="0">
                <a:solidFill>
                  <a:schemeClr val="accent1"/>
                </a:solidFill>
              </a:rPr>
              <a:t>Isometric –same length (tension generated but no work done)</a:t>
            </a:r>
          </a:p>
          <a:p>
            <a:pPr>
              <a:buNone/>
            </a:pPr>
            <a:r>
              <a:rPr lang="en-US" sz="1800" dirty="0">
                <a:solidFill>
                  <a:schemeClr val="accent1"/>
                </a:solidFill>
              </a:rPr>
              <a:t>Isotonic- Shortening of the muscle (load is overcome)</a:t>
            </a:r>
          </a:p>
          <a:p>
            <a:pPr>
              <a:buNone/>
            </a:pPr>
            <a:r>
              <a:rPr lang="en-US" sz="1800" dirty="0"/>
              <a:t>4. What is recruitment? How does recruitment occur?  </a:t>
            </a:r>
            <a:r>
              <a:rPr lang="en-US" sz="1800" dirty="0">
                <a:solidFill>
                  <a:schemeClr val="accent1"/>
                </a:solidFill>
              </a:rPr>
              <a:t>See slide 8</a:t>
            </a:r>
          </a:p>
          <a:p>
            <a:pPr>
              <a:buNone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Pre-Lab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/>
              <a:t>5. Differentiate between fast </a:t>
            </a:r>
            <a:r>
              <a:rPr lang="en-US" sz="1800" dirty="0" err="1"/>
              <a:t>glycolytic</a:t>
            </a:r>
            <a:r>
              <a:rPr lang="en-US" sz="1800" dirty="0"/>
              <a:t>, fast oxidative, and slow oxidative fibers in terms of strength of contraction, resistance to fatigue, and order of stimulation.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2286000"/>
          <a:ext cx="86868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5310">
                <a:tc>
                  <a:txBody>
                    <a:bodyPr/>
                    <a:lstStyle/>
                    <a:p>
                      <a:r>
                        <a:rPr lang="en-US" sz="1400" dirty="0"/>
                        <a:t>Fiber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Contraction Strength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Resistance to 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Order of stimulation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2202">
                <a:tc>
                  <a:txBody>
                    <a:bodyPr/>
                    <a:lstStyle/>
                    <a:p>
                      <a:r>
                        <a:rPr lang="en-US" sz="1400" dirty="0"/>
                        <a:t>Fast </a:t>
                      </a:r>
                      <a:r>
                        <a:rPr lang="en-US" sz="1400" dirty="0" err="1"/>
                        <a:t>glycolytic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Largest diameter</a:t>
                      </a:r>
                    </a:p>
                    <a:p>
                      <a:r>
                        <a:rPr lang="en-US" sz="1400" dirty="0"/>
                        <a:t>Strongest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Quickest to fatigue</a:t>
                      </a:r>
                    </a:p>
                    <a:p>
                      <a:r>
                        <a:rPr lang="en-US" sz="1400" dirty="0"/>
                        <a:t>Inefficient glucose breakdown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#3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418">
                <a:tc>
                  <a:txBody>
                    <a:bodyPr/>
                    <a:lstStyle/>
                    <a:p>
                      <a:r>
                        <a:rPr lang="en-US" sz="1400" dirty="0"/>
                        <a:t>Fast oxidative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Intermediate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Intermediate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#2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r>
                        <a:rPr lang="en-US" sz="1400" dirty="0"/>
                        <a:t>Slow oxidative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Smallest</a:t>
                      </a:r>
                      <a:r>
                        <a:rPr lang="en-US" sz="1400" baseline="0" dirty="0"/>
                        <a:t> Diameter</a:t>
                      </a:r>
                    </a:p>
                    <a:p>
                      <a:r>
                        <a:rPr lang="en-US" sz="1400" dirty="0"/>
                        <a:t>Least strength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Slowest to 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#1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Pre-Lab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/>
              <a:t>6. What is the relationship between the length of the latent period of shortening and the weight of the load being moved by a muscle? </a:t>
            </a:r>
          </a:p>
          <a:p>
            <a:pPr>
              <a:buNone/>
            </a:pPr>
            <a:r>
              <a:rPr lang="en-US" sz="1800" dirty="0">
                <a:solidFill>
                  <a:schemeClr val="accent1"/>
                </a:solidFill>
              </a:rPr>
              <a:t>As the weight of the load increases the longer the latent period</a:t>
            </a:r>
          </a:p>
          <a:p>
            <a:pPr>
              <a:buNone/>
            </a:pPr>
            <a:r>
              <a:rPr lang="en-US" sz="1800" dirty="0"/>
              <a:t>7. What is summation? Explain what is happening inside the muscle fiber to cause increased force to develop. </a:t>
            </a:r>
          </a:p>
          <a:p>
            <a:pPr>
              <a:buNone/>
            </a:pPr>
            <a:r>
              <a:rPr lang="en-US" sz="1800" dirty="0">
                <a:solidFill>
                  <a:schemeClr val="accent1"/>
                </a:solidFill>
              </a:rPr>
              <a:t>The force of an individual muscle fiber increases, the muscle fiber is stimulated to contract more frequently causing the twitches to add together. (See slide 10)</a:t>
            </a:r>
          </a:p>
          <a:p>
            <a:pPr>
              <a:buNone/>
            </a:pPr>
            <a:r>
              <a:rPr lang="en-US" sz="1800" dirty="0"/>
              <a:t>8. What two factors determine the amount of force generated by a whole muscle?</a:t>
            </a:r>
          </a:p>
          <a:p>
            <a:pPr>
              <a:buNone/>
            </a:pPr>
            <a:r>
              <a:rPr lang="en-US" sz="1800" dirty="0">
                <a:solidFill>
                  <a:schemeClr val="accent1"/>
                </a:solidFill>
              </a:rPr>
              <a:t>The number of muscle fibers contracting (recruitment)</a:t>
            </a:r>
          </a:p>
          <a:p>
            <a:pPr>
              <a:buNone/>
            </a:pPr>
            <a:r>
              <a:rPr lang="en-US" sz="1800" dirty="0">
                <a:solidFill>
                  <a:schemeClr val="accent1"/>
                </a:solidFill>
              </a:rPr>
              <a:t> and the individual force produced by each muscle fiber.</a:t>
            </a:r>
            <a:r>
              <a:rPr lang="en-US" sz="18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point and </a:t>
            </a:r>
            <a:r>
              <a:rPr lang="en-US"/>
              <a:t>motor unit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i="1" dirty="0"/>
              <a:t>Where nerve and muscle meet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447800"/>
            <a:ext cx="583765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Sarcomere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https://www.youtube.com/watch?v=0kFmbrRJq4w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droualb.faculty.mjc.edu/Course%20Materials/Elementary%20Anatomy%20and%20Physiology%2050/Lecture%20outlines/sarcom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077" y="1685344"/>
            <a:ext cx="7685087" cy="2916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Isometric vs Isotonic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Isometric Contraction</a:t>
            </a:r>
          </a:p>
          <a:p>
            <a:pPr marL="0" indent="0" algn="ctr">
              <a:buNone/>
            </a:pPr>
            <a:r>
              <a:rPr lang="en-US" sz="2000" i="1" dirty="0"/>
              <a:t>Same length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Isotonic Contraction</a:t>
            </a:r>
          </a:p>
          <a:p>
            <a:pPr marL="0" indent="0" algn="ctr">
              <a:buNone/>
            </a:pPr>
            <a:r>
              <a:rPr lang="en-US" sz="2000" i="1" dirty="0"/>
              <a:t>Muscle shortening</a:t>
            </a:r>
          </a:p>
        </p:txBody>
      </p:sp>
      <p:pic>
        <p:nvPicPr>
          <p:cNvPr id="1026" name="Picture 2" descr="http://www.smarterbodies.com/wp-content/uploads/yoga_poses0041-28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266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natch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623" y="2667000"/>
            <a:ext cx="3228777" cy="25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5867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W= F x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Twitch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i="1" dirty="0"/>
              <a:t>Latent Period</a:t>
            </a:r>
          </a:p>
          <a:p>
            <a:pPr>
              <a:buFont typeface="Arial" pitchFamily="34" charset="0"/>
              <a:buChar char="•"/>
            </a:pPr>
            <a:r>
              <a:rPr lang="en-US" i="1" dirty="0"/>
              <a:t>Contraction Phase</a:t>
            </a:r>
          </a:p>
          <a:p>
            <a:pPr>
              <a:buFont typeface="Arial" pitchFamily="34" charset="0"/>
              <a:buChar char="•"/>
            </a:pPr>
            <a:r>
              <a:rPr lang="en-US" i="1" dirty="0"/>
              <a:t>Relaxation Phase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09800"/>
            <a:ext cx="6179766" cy="368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286000" cy="1066800"/>
          </a:xfrm>
        </p:spPr>
        <p:txBody>
          <a:bodyPr>
            <a:normAutofit/>
          </a:bodyPr>
          <a:lstStyle/>
          <a:p>
            <a:r>
              <a:rPr lang="en-US" sz="3000" dirty="0"/>
              <a:t>Threshold Stimulus</a:t>
            </a:r>
          </a:p>
        </p:txBody>
      </p:sp>
      <p:pic>
        <p:nvPicPr>
          <p:cNvPr id="5" name="irc_mi" descr="https://classconnection.s3.amazonaws.com/899/flashcards/1002899/jpg/mmu_summation_graph1353643523785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397" b="1397"/>
          <a:stretch>
            <a:fillRect/>
          </a:stretch>
        </p:blipFill>
        <p:spPr bwMode="auto">
          <a:xfrm>
            <a:off x="2971800" y="1219200"/>
            <a:ext cx="5791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703</TotalTime>
  <Words>473</Words>
  <Application>Microsoft Office PowerPoint</Application>
  <PresentationFormat>On-screen Show (4:3)</PresentationFormat>
  <Paragraphs>99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Lab 6: Muscle Physiology </vt:lpstr>
      <vt:lpstr>Pre-Lab</vt:lpstr>
      <vt:lpstr>Pre-Lab (cont)</vt:lpstr>
      <vt:lpstr>Pre-Lab (continued)</vt:lpstr>
      <vt:lpstr>Motor point and motor unit</vt:lpstr>
      <vt:lpstr>Sarcomere</vt:lpstr>
      <vt:lpstr>Isometric vs Isotonic </vt:lpstr>
      <vt:lpstr>Muscle Twitch</vt:lpstr>
      <vt:lpstr>Slide 9</vt:lpstr>
      <vt:lpstr>Recruitment</vt:lpstr>
      <vt:lpstr>Summation</vt:lpstr>
      <vt:lpstr>How does load effect the contraction?</vt:lpstr>
      <vt:lpstr>Post Lab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6: Muscle Physiology</dc:title>
  <dc:creator>Scott &amp; Amber</dc:creator>
  <cp:lastModifiedBy>Scott &amp; Amber</cp:lastModifiedBy>
  <cp:revision>16</cp:revision>
  <dcterms:created xsi:type="dcterms:W3CDTF">2016-06-16T04:27:40Z</dcterms:created>
  <dcterms:modified xsi:type="dcterms:W3CDTF">2018-08-13T15:26:59Z</dcterms:modified>
</cp:coreProperties>
</file>