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ink/ink6.xml" ContentType="application/inkml+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4.xml" ContentType="application/inkml+xml"/>
  <Override PartName="/ppt/ink/ink5.xml" ContentType="application/inkml+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ink/ink1.xml" ContentType="application/inkml+xml"/>
  <Override PartName="/ppt/ink/ink2.xml" ContentType="application/inkml+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6"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16T17:13:39.8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1,'298'0,"-291"0,-1 1,0 0,1 0,-1 1,1 0,31 6,292-4,-239-4,90-4,-92 4,-89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16T17:14:35.1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15,'168'4,"-30"3,10-5,115-3,-245 0,47-1,16-5,33-2,-40 5,18 1,32 4,-22 0,198 3,52-4,-352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16T17:14:38.9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12,'498'-4,"-340"0,-38 0,-118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16T17:13:26.8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15,'214'-10,"-70"5,54 9,-18-1,911-3,-466 11,-396-11,-229 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16T17:13:21.6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150 348,'30'-1,"29"-6,-30 3,0 2,4 1,146 2,325-2,-393-7,-46 1,-1-1,52 2,148 2,54 10,43-3,-193-5,-12 2,-152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16T17:45:10.9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59,'3'-2,"0"-1,0 1,1 0,-1 0,1 0,-1 1,1-1,-1 1,1 0,0 0,0 0,0 0,3 1,56-2,-40 3,556-5,-431-3,50-1,-60 9,132-2,-255 1,57-2,46-9,-79 8,-1 1,1 2,2 2,31 0,90-2,-162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pPr/>
              <a:t>8/13/2018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8/13/2018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8/13/2018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pPr/>
              <a:t>8/13/2018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pPr/>
              <a:t>8/13/2018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8/13/2018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eWHH9je2zG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customXml" Target="../ink/ink4.xm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4BA0A-502E-4894-BC1A-0035DEC9E231}"/>
              </a:ext>
            </a:extLst>
          </p:cNvPr>
          <p:cNvSpPr>
            <a:spLocks noGrp="1"/>
          </p:cNvSpPr>
          <p:nvPr>
            <p:ph type="ctrTitle"/>
          </p:nvPr>
        </p:nvSpPr>
        <p:spPr/>
        <p:txBody>
          <a:bodyPr/>
          <a:lstStyle/>
          <a:p>
            <a:r>
              <a:rPr lang="en-US" dirty="0"/>
              <a:t>Lab 5: Endocrine System</a:t>
            </a:r>
          </a:p>
        </p:txBody>
      </p:sp>
      <p:sp>
        <p:nvSpPr>
          <p:cNvPr id="3" name="Subtitle 2">
            <a:extLst>
              <a:ext uri="{FF2B5EF4-FFF2-40B4-BE49-F238E27FC236}">
                <a16:creationId xmlns:a16="http://schemas.microsoft.com/office/drawing/2014/main" xmlns="" id="{79F98512-7C49-46D6-A94A-45F85F588E56}"/>
              </a:ext>
            </a:extLst>
          </p:cNvPr>
          <p:cNvSpPr>
            <a:spLocks noGrp="1"/>
          </p:cNvSpPr>
          <p:nvPr>
            <p:ph type="subTitle" idx="1"/>
          </p:nvPr>
        </p:nvSpPr>
        <p:spPr/>
        <p:txBody>
          <a:bodyPr/>
          <a:lstStyle/>
          <a:p>
            <a:r>
              <a:rPr lang="en-US" dirty="0"/>
              <a:t>Virtual Rat Exercise</a:t>
            </a:r>
          </a:p>
        </p:txBody>
      </p:sp>
      <p:pic>
        <p:nvPicPr>
          <p:cNvPr id="1028" name="Picture 4" descr="Image result for endocrine system">
            <a:extLst>
              <a:ext uri="{FF2B5EF4-FFF2-40B4-BE49-F238E27FC236}">
                <a16:creationId xmlns:a16="http://schemas.microsoft.com/office/drawing/2014/main" xmlns="" id="{C6FB6D57-DACF-482D-86FD-E93326C0CE1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96457" y="158750"/>
            <a:ext cx="5137944" cy="42149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9584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Lab</a:t>
            </a:r>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For </a:t>
            </a:r>
            <a:r>
              <a:rPr lang="en-US" dirty="0"/>
              <a:t>your interest:</a:t>
            </a:r>
          </a:p>
          <a:p>
            <a:r>
              <a:rPr lang="en-US" dirty="0">
                <a:hlinkClick r:id="rId2"/>
              </a:rPr>
              <a:t>https://www.youtube.com/watch?v=eWHH9je2zG4</a:t>
            </a:r>
            <a:endParaRPr lang="en-US" b="1" dirty="0"/>
          </a:p>
          <a:p>
            <a:endParaRPr lang="en-US" dirty="0"/>
          </a:p>
        </p:txBody>
      </p:sp>
    </p:spTree>
    <p:extLst>
      <p:ext uri="{BB962C8B-B14F-4D97-AF65-F5344CB8AC3E}">
        <p14:creationId xmlns:p14="http://schemas.microsoft.com/office/powerpoint/2010/main" xmlns="" val="1965855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9CA504-3123-4435-947A-F7F4CD78A4AD}"/>
              </a:ext>
            </a:extLst>
          </p:cNvPr>
          <p:cNvSpPr>
            <a:spLocks noGrp="1"/>
          </p:cNvSpPr>
          <p:nvPr>
            <p:ph type="title"/>
          </p:nvPr>
        </p:nvSpPr>
        <p:spPr/>
        <p:txBody>
          <a:bodyPr/>
          <a:lstStyle/>
          <a:p>
            <a:r>
              <a:rPr lang="en-US" dirty="0"/>
              <a:t>Pre lab 5</a:t>
            </a:r>
          </a:p>
        </p:txBody>
      </p:sp>
      <p:sp>
        <p:nvSpPr>
          <p:cNvPr id="3" name="Content Placeholder 2">
            <a:extLst>
              <a:ext uri="{FF2B5EF4-FFF2-40B4-BE49-F238E27FC236}">
                <a16:creationId xmlns:a16="http://schemas.microsoft.com/office/drawing/2014/main" xmlns="" id="{322AC93B-297E-472B-AA2A-7F9FCE4DBF35}"/>
              </a:ext>
            </a:extLst>
          </p:cNvPr>
          <p:cNvSpPr>
            <a:spLocks noGrp="1"/>
          </p:cNvSpPr>
          <p:nvPr>
            <p:ph idx="1"/>
          </p:nvPr>
        </p:nvSpPr>
        <p:spPr>
          <a:xfrm>
            <a:off x="1024128" y="1895475"/>
            <a:ext cx="9720071" cy="4413885"/>
          </a:xfrm>
        </p:spPr>
        <p:txBody>
          <a:bodyPr>
            <a:normAutofit fontScale="92500" lnSpcReduction="10000"/>
          </a:bodyPr>
          <a:lstStyle/>
          <a:p>
            <a:r>
              <a:rPr lang="en-US" dirty="0"/>
              <a:t>1. Describe the relationship between the hypothalamus and the anterior pituitary gland. </a:t>
            </a:r>
            <a:r>
              <a:rPr lang="en-US" dirty="0">
                <a:solidFill>
                  <a:schemeClr val="accent2"/>
                </a:solidFill>
              </a:rPr>
              <a:t>The hypothalamus is an important control center for regulating the release of hormones from the anterior pituitary gland. Releasing hormones, such as TRH, are released into the blood and travel through a specialized blood vessel to the anterior pituitary gland. There, TSH is secreted from the anterior pituitary gland and enters the blood system. </a:t>
            </a:r>
          </a:p>
          <a:p>
            <a:r>
              <a:rPr lang="en-US" dirty="0"/>
              <a:t>2. List the hormones released by the anterior pituitary gland. </a:t>
            </a:r>
            <a:r>
              <a:rPr lang="en-US" dirty="0">
                <a:solidFill>
                  <a:schemeClr val="accent2"/>
                </a:solidFill>
              </a:rPr>
              <a:t>TSH, ACTH, LH, FSH, GH, and Prolactin</a:t>
            </a:r>
          </a:p>
          <a:p>
            <a:r>
              <a:rPr lang="en-US" dirty="0"/>
              <a:t>3. Why is the anterior pituitary gland called the master gland? </a:t>
            </a:r>
            <a:r>
              <a:rPr lang="en-US" dirty="0">
                <a:solidFill>
                  <a:schemeClr val="accent2"/>
                </a:solidFill>
              </a:rPr>
              <a:t>It makes the hormones that are needed to stimulate hormone production around the body.</a:t>
            </a:r>
          </a:p>
          <a:p>
            <a:r>
              <a:rPr lang="en-US" dirty="0"/>
              <a:t>4. What is negative feedback? </a:t>
            </a:r>
            <a:r>
              <a:rPr lang="en-US" dirty="0">
                <a:solidFill>
                  <a:schemeClr val="accent2"/>
                </a:solidFill>
              </a:rPr>
              <a:t>The bodies ability to reverse a change and return to homeostasis. </a:t>
            </a:r>
          </a:p>
          <a:p>
            <a:r>
              <a:rPr lang="en-US" dirty="0"/>
              <a:t>5. Describe the effects of thyroid hormone. </a:t>
            </a:r>
            <a:r>
              <a:rPr lang="en-US" dirty="0">
                <a:solidFill>
                  <a:schemeClr val="accent2"/>
                </a:solidFill>
              </a:rPr>
              <a:t>The thyroid hormone regulates the growth of many body tissues and is important for CNS development. It increases your BMR and heat production.</a:t>
            </a:r>
          </a:p>
        </p:txBody>
      </p:sp>
    </p:spTree>
    <p:extLst>
      <p:ext uri="{BB962C8B-B14F-4D97-AF65-F5344CB8AC3E}">
        <p14:creationId xmlns:p14="http://schemas.microsoft.com/office/powerpoint/2010/main" xmlns="" val="3493628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F49A23-B334-4315-8F92-B537AC6543A6}"/>
              </a:ext>
            </a:extLst>
          </p:cNvPr>
          <p:cNvSpPr>
            <a:spLocks noGrp="1"/>
          </p:cNvSpPr>
          <p:nvPr>
            <p:ph type="title"/>
          </p:nvPr>
        </p:nvSpPr>
        <p:spPr/>
        <p:txBody>
          <a:bodyPr/>
          <a:lstStyle/>
          <a:p>
            <a:r>
              <a:rPr lang="en-US" dirty="0"/>
              <a:t>Pre lab 5 (continued)</a:t>
            </a:r>
          </a:p>
        </p:txBody>
      </p:sp>
      <p:sp>
        <p:nvSpPr>
          <p:cNvPr id="3" name="Content Placeholder 2">
            <a:extLst>
              <a:ext uri="{FF2B5EF4-FFF2-40B4-BE49-F238E27FC236}">
                <a16:creationId xmlns:a16="http://schemas.microsoft.com/office/drawing/2014/main" xmlns="" id="{75D20039-5BB1-4DDB-92D8-8148EB0AC0CD}"/>
              </a:ext>
            </a:extLst>
          </p:cNvPr>
          <p:cNvSpPr>
            <a:spLocks noGrp="1"/>
          </p:cNvSpPr>
          <p:nvPr>
            <p:ph idx="1"/>
          </p:nvPr>
        </p:nvSpPr>
        <p:spPr/>
        <p:txBody>
          <a:bodyPr/>
          <a:lstStyle/>
          <a:p>
            <a:r>
              <a:rPr lang="en-US" dirty="0"/>
              <a:t>6. Describe the effects of cortisol.  </a:t>
            </a:r>
            <a:r>
              <a:rPr lang="en-US" dirty="0">
                <a:solidFill>
                  <a:schemeClr val="accent2"/>
                </a:solidFill>
              </a:rPr>
              <a:t>Promotes the breakdown of proteins and fats and helps the body deal with stress.  It is also an immunosuppressive or anti-inflammatory agent.</a:t>
            </a:r>
          </a:p>
          <a:p>
            <a:r>
              <a:rPr lang="en-US" dirty="0"/>
              <a:t>7. Describe the effects of LH in males. </a:t>
            </a:r>
            <a:r>
              <a:rPr lang="en-US" dirty="0">
                <a:solidFill>
                  <a:schemeClr val="accent2"/>
                </a:solidFill>
              </a:rPr>
              <a:t>LH stimulates the production of testosterone in the Leydig cells.</a:t>
            </a:r>
          </a:p>
          <a:p>
            <a:r>
              <a:rPr lang="en-US" dirty="0"/>
              <a:t>8. Describe the difference between hypertrophy and atrophy. </a:t>
            </a:r>
            <a:r>
              <a:rPr lang="en-US" dirty="0">
                <a:solidFill>
                  <a:schemeClr val="accent2"/>
                </a:solidFill>
              </a:rPr>
              <a:t>Hypertrophy is enlargement from overactivation. Atrophy is a decrease in size from underuse. </a:t>
            </a:r>
          </a:p>
          <a:p>
            <a:r>
              <a:rPr lang="en-US" dirty="0"/>
              <a:t>9. Consider the differences between hyperthyroidism and hypothyroidism.</a:t>
            </a:r>
          </a:p>
          <a:p>
            <a:r>
              <a:rPr lang="en-US" dirty="0"/>
              <a:t>10. What are the effects of decreasing testosterone? </a:t>
            </a:r>
            <a:r>
              <a:rPr lang="en-US" dirty="0">
                <a:solidFill>
                  <a:schemeClr val="accent2"/>
                </a:solidFill>
              </a:rPr>
              <a:t>Lower sperm count, hair loss, lower muscle mass and bone density.</a:t>
            </a:r>
          </a:p>
          <a:p>
            <a:endParaRPr lang="en-US" dirty="0"/>
          </a:p>
        </p:txBody>
      </p:sp>
    </p:spTree>
    <p:extLst>
      <p:ext uri="{BB962C8B-B14F-4D97-AF65-F5344CB8AC3E}">
        <p14:creationId xmlns:p14="http://schemas.microsoft.com/office/powerpoint/2010/main" xmlns="" val="1178015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15451A-138C-48BC-BDA8-912B961A0BF3}"/>
              </a:ext>
            </a:extLst>
          </p:cNvPr>
          <p:cNvSpPr>
            <a:spLocks noGrp="1"/>
          </p:cNvSpPr>
          <p:nvPr>
            <p:ph type="title"/>
          </p:nvPr>
        </p:nvSpPr>
        <p:spPr/>
        <p:txBody>
          <a:bodyPr/>
          <a:lstStyle/>
          <a:p>
            <a:r>
              <a:rPr lang="en-US" dirty="0"/>
              <a:t>Organ communication</a:t>
            </a:r>
          </a:p>
        </p:txBody>
      </p:sp>
      <p:sp>
        <p:nvSpPr>
          <p:cNvPr id="3" name="Text Placeholder 2">
            <a:extLst>
              <a:ext uri="{FF2B5EF4-FFF2-40B4-BE49-F238E27FC236}">
                <a16:creationId xmlns:a16="http://schemas.microsoft.com/office/drawing/2014/main" xmlns="" id="{484AB569-4F17-4636-AEE8-DC4417B89CD2}"/>
              </a:ext>
            </a:extLst>
          </p:cNvPr>
          <p:cNvSpPr>
            <a:spLocks noGrp="1"/>
          </p:cNvSpPr>
          <p:nvPr>
            <p:ph type="body" idx="1"/>
          </p:nvPr>
        </p:nvSpPr>
        <p:spPr>
          <a:xfrm>
            <a:off x="1024128" y="1790889"/>
            <a:ext cx="4754880" cy="822960"/>
          </a:xfrm>
        </p:spPr>
        <p:txBody>
          <a:bodyPr/>
          <a:lstStyle/>
          <a:p>
            <a:pPr algn="ctr"/>
            <a:r>
              <a:rPr lang="en-US" dirty="0"/>
              <a:t>            Nervous system- “phone” </a:t>
            </a:r>
          </a:p>
          <a:p>
            <a:pPr algn="ctr"/>
            <a:r>
              <a:rPr lang="en-US" dirty="0"/>
              <a:t>     communication</a:t>
            </a:r>
          </a:p>
        </p:txBody>
      </p:sp>
      <p:sp>
        <p:nvSpPr>
          <p:cNvPr id="5" name="Text Placeholder 4">
            <a:extLst>
              <a:ext uri="{FF2B5EF4-FFF2-40B4-BE49-F238E27FC236}">
                <a16:creationId xmlns:a16="http://schemas.microsoft.com/office/drawing/2014/main" xmlns="" id="{1EB9B2E5-0F4C-4106-9B8B-9F55198C031F}"/>
              </a:ext>
            </a:extLst>
          </p:cNvPr>
          <p:cNvSpPr>
            <a:spLocks noGrp="1"/>
          </p:cNvSpPr>
          <p:nvPr>
            <p:ph type="body" sz="quarter" idx="3"/>
          </p:nvPr>
        </p:nvSpPr>
        <p:spPr>
          <a:xfrm>
            <a:off x="5989320" y="1689823"/>
            <a:ext cx="4754880" cy="822960"/>
          </a:xfrm>
        </p:spPr>
        <p:txBody>
          <a:bodyPr/>
          <a:lstStyle/>
          <a:p>
            <a:r>
              <a:rPr lang="en-US" dirty="0"/>
              <a:t>  Endocrine system- “Bulk Mail”</a:t>
            </a:r>
          </a:p>
        </p:txBody>
      </p:sp>
      <p:pic>
        <p:nvPicPr>
          <p:cNvPr id="7" name="Picture 2" descr="https://www.differencebtw.com/wp-content/uploads/2016/04/nervous-system-vs-endocrine-system-990x495.jpg">
            <a:extLst>
              <a:ext uri="{FF2B5EF4-FFF2-40B4-BE49-F238E27FC236}">
                <a16:creationId xmlns:a16="http://schemas.microsoft.com/office/drawing/2014/main" xmlns="" id="{BBA1B58C-7748-4744-A3E5-893494E4000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20240" y="2661920"/>
            <a:ext cx="7987284" cy="39936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5996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4180F1BD-488D-4797-B50C-4EA7B3CA5D37}"/>
              </a:ext>
            </a:extLst>
          </p:cNvPr>
          <p:cNvGraphicFramePr>
            <a:graphicFrameLocks noGrp="1"/>
          </p:cNvGraphicFramePr>
          <p:nvPr>
            <p:extLst>
              <p:ext uri="{D42A27DB-BD31-4B8C-83A1-F6EECF244321}">
                <p14:modId xmlns:p14="http://schemas.microsoft.com/office/powerpoint/2010/main" xmlns="" val="2007218635"/>
              </p:ext>
            </p:extLst>
          </p:nvPr>
        </p:nvGraphicFramePr>
        <p:xfrm>
          <a:off x="6863664" y="826324"/>
          <a:ext cx="4566336" cy="5541292"/>
        </p:xfrm>
        <a:graphic>
          <a:graphicData uri="http://schemas.openxmlformats.org/drawingml/2006/table">
            <a:tbl>
              <a:tblPr/>
              <a:tblGrid>
                <a:gridCol w="1145878">
                  <a:extLst>
                    <a:ext uri="{9D8B030D-6E8A-4147-A177-3AD203B41FA5}">
                      <a16:colId xmlns:a16="http://schemas.microsoft.com/office/drawing/2014/main" xmlns="" val="3134999734"/>
                    </a:ext>
                  </a:extLst>
                </a:gridCol>
                <a:gridCol w="1710229">
                  <a:extLst>
                    <a:ext uri="{9D8B030D-6E8A-4147-A177-3AD203B41FA5}">
                      <a16:colId xmlns:a16="http://schemas.microsoft.com/office/drawing/2014/main" xmlns="" val="3077052472"/>
                    </a:ext>
                  </a:extLst>
                </a:gridCol>
                <a:gridCol w="1710229">
                  <a:extLst>
                    <a:ext uri="{9D8B030D-6E8A-4147-A177-3AD203B41FA5}">
                      <a16:colId xmlns:a16="http://schemas.microsoft.com/office/drawing/2014/main" xmlns="" val="1755120244"/>
                    </a:ext>
                  </a:extLst>
                </a:gridCol>
              </a:tblGrid>
              <a:tr h="219611">
                <a:tc>
                  <a:txBody>
                    <a:bodyPr/>
                    <a:lstStyle/>
                    <a:p>
                      <a:pPr algn="l" fontAlgn="base"/>
                      <a:r>
                        <a:rPr lang="en-US" sz="1000" b="1">
                          <a:effectLst/>
                          <a:latin typeface="inherit"/>
                        </a:rPr>
                        <a:t>Gland</a:t>
                      </a:r>
                      <a:endParaRPr lang="en-US" sz="1000" b="0">
                        <a:effectLst/>
                        <a:latin typeface="inherit"/>
                      </a:endParaRPr>
                    </a:p>
                  </a:txBody>
                  <a:tcPr marL="20608" marR="20608" marT="20608" marB="20608" anchor="ctr">
                    <a:lnL>
                      <a:noFill/>
                    </a:lnL>
                    <a:lnR>
                      <a:noFill/>
                    </a:lnR>
                    <a:lnT>
                      <a:noFill/>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1" dirty="0">
                          <a:effectLst/>
                          <a:latin typeface="inherit"/>
                        </a:rPr>
                        <a:t>Hormone</a:t>
                      </a:r>
                      <a:endParaRPr lang="en-US" sz="1000" b="0" dirty="0">
                        <a:effectLst/>
                        <a:latin typeface="inherit"/>
                      </a:endParaRPr>
                    </a:p>
                  </a:txBody>
                  <a:tcPr marL="20608" marR="20608" marT="20608" marB="20608" anchor="ctr">
                    <a:lnL>
                      <a:noFill/>
                    </a:lnL>
                    <a:lnR>
                      <a:noFill/>
                    </a:lnR>
                    <a:lnT>
                      <a:noFill/>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1">
                          <a:effectLst/>
                          <a:latin typeface="inherit"/>
                        </a:rPr>
                        <a:t>Function</a:t>
                      </a:r>
                      <a:endParaRPr lang="en-US" sz="1000" b="0">
                        <a:effectLst/>
                        <a:latin typeface="inherit"/>
                      </a:endParaRPr>
                    </a:p>
                  </a:txBody>
                  <a:tcPr marL="20608" marR="20608" marT="20608" marB="20608" anchor="ctr">
                    <a:lnL>
                      <a:noFill/>
                    </a:lnL>
                    <a:lnR>
                      <a:noFill/>
                    </a:lnR>
                    <a:lnT>
                      <a:noFill/>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xmlns="" val="1045029092"/>
                  </a:ext>
                </a:extLst>
              </a:tr>
              <a:tr h="610759">
                <a:tc>
                  <a:txBody>
                    <a:bodyPr/>
                    <a:lstStyle/>
                    <a:p>
                      <a:pPr algn="l" fontAlgn="base"/>
                      <a:r>
                        <a:rPr lang="en-US" sz="1000" b="1" dirty="0">
                          <a:effectLst/>
                          <a:latin typeface="inherit"/>
                        </a:rPr>
                        <a:t>Pineal</a:t>
                      </a:r>
                      <a:endParaRPr lang="en-US" sz="1000" b="0" dirty="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Melatonin, only produced when you sleep at night</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Tells you the time and</a:t>
                      </a:r>
                    </a:p>
                    <a:p>
                      <a:pPr algn="l" fontAlgn="base"/>
                      <a:r>
                        <a:rPr lang="en-US" sz="1000" b="0" dirty="0">
                          <a:effectLst/>
                          <a:latin typeface="inherit"/>
                        </a:rPr>
                        <a:t> season</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xmlns="" val="1944369152"/>
                  </a:ext>
                </a:extLst>
              </a:tr>
              <a:tr h="565332">
                <a:tc>
                  <a:txBody>
                    <a:bodyPr/>
                    <a:lstStyle/>
                    <a:p>
                      <a:pPr algn="l" fontAlgn="base"/>
                      <a:endParaRPr lang="en-US" sz="1000" b="0" dirty="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r>
                        <a:rPr lang="en-US" sz="1100" dirty="0"/>
                        <a:t>TRH, ACTH, GnRH</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r>
                        <a:rPr lang="en-US" sz="1000" dirty="0"/>
                        <a:t>Stimulates the production of synthesizing hormones</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xmlns="" val="1286102610"/>
                  </a:ext>
                </a:extLst>
              </a:tr>
              <a:tr h="704137">
                <a:tc>
                  <a:txBody>
                    <a:bodyPr/>
                    <a:lstStyle/>
                    <a:p>
                      <a:pPr algn="l" fontAlgn="base"/>
                      <a:r>
                        <a:rPr lang="en-US" sz="1000" b="1" dirty="0">
                          <a:effectLst/>
                          <a:latin typeface="inherit"/>
                        </a:rPr>
                        <a:t>Posterior Pituitary</a:t>
                      </a:r>
                      <a:endParaRPr lang="en-US" sz="1000" b="0" dirty="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ADH(antidiuretic): hormone that holds onto fluids in our body</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Water balance in body and kidney</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xmlns="" val="2435215653"/>
                  </a:ext>
                </a:extLst>
              </a:tr>
              <a:tr h="516258">
                <a:tc>
                  <a:txBody>
                    <a:bodyPr/>
                    <a:lstStyle/>
                    <a:p>
                      <a:pPr algn="l" fontAlgn="base"/>
                      <a:r>
                        <a:rPr lang="en-US" sz="1000" b="0" dirty="0">
                          <a:effectLst/>
                          <a:latin typeface="inherit"/>
                        </a:rPr>
                        <a:t>Anterior Pituitary</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Growth hormone</a:t>
                      </a:r>
                    </a:p>
                    <a:p>
                      <a:pPr algn="l" fontAlgn="base"/>
                      <a:r>
                        <a:rPr lang="en-US" sz="1000" b="0" dirty="0">
                          <a:effectLst/>
                          <a:latin typeface="inherit"/>
                        </a:rPr>
                        <a:t>TSH, ACTH, LH, FSH and others</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Causes the cells to grow</a:t>
                      </a:r>
                    </a:p>
                    <a:p>
                      <a:pPr algn="l" fontAlgn="base"/>
                      <a:r>
                        <a:rPr lang="en-US" sz="1000" b="0" dirty="0">
                          <a:effectLst/>
                          <a:latin typeface="inherit"/>
                        </a:rPr>
                        <a:t>Signal production of other hormones</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xmlns="" val="3176786532"/>
                  </a:ext>
                </a:extLst>
              </a:tr>
              <a:tr h="330633">
                <a:tc>
                  <a:txBody>
                    <a:bodyPr/>
                    <a:lstStyle/>
                    <a:p>
                      <a:pPr algn="l" fontAlgn="base"/>
                      <a:r>
                        <a:rPr lang="en-US" sz="1000" b="1" dirty="0">
                          <a:effectLst/>
                          <a:latin typeface="inherit"/>
                        </a:rPr>
                        <a:t> Thyroid</a:t>
                      </a:r>
                      <a:endParaRPr lang="en-US" sz="1000" b="0" dirty="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T3/T4</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Regulates metabolism</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xmlns="" val="2504532110"/>
                  </a:ext>
                </a:extLst>
              </a:tr>
              <a:tr h="330633">
                <a:tc>
                  <a:txBody>
                    <a:bodyPr/>
                    <a:lstStyle/>
                    <a:p>
                      <a:pPr algn="l" fontAlgn="base"/>
                      <a:r>
                        <a:rPr lang="en-US" sz="1000" b="1">
                          <a:effectLst/>
                          <a:latin typeface="inherit"/>
                        </a:rPr>
                        <a:t>Parathyroid</a:t>
                      </a:r>
                      <a:endParaRPr lang="en-US" sz="1000" b="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PTH</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Raises blood calcium</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xmlns="" val="1319309100"/>
                  </a:ext>
                </a:extLst>
              </a:tr>
              <a:tr h="330633">
                <a:tc>
                  <a:txBody>
                    <a:bodyPr/>
                    <a:lstStyle/>
                    <a:p>
                      <a:pPr algn="l" fontAlgn="base"/>
                      <a:r>
                        <a:rPr lang="en-US" sz="1000" b="1">
                          <a:effectLst/>
                          <a:latin typeface="inherit"/>
                        </a:rPr>
                        <a:t>Pancreas</a:t>
                      </a:r>
                      <a:endParaRPr lang="en-US" sz="1000" b="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Insulin</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Lowers blood sugar</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xmlns="" val="334219605"/>
                  </a:ext>
                </a:extLst>
              </a:tr>
              <a:tr h="330633">
                <a:tc>
                  <a:txBody>
                    <a:bodyPr/>
                    <a:lstStyle/>
                    <a:p>
                      <a:pPr algn="l" fontAlgn="base"/>
                      <a:r>
                        <a:rPr lang="en-US" sz="1000" b="1">
                          <a:effectLst/>
                          <a:latin typeface="inherit"/>
                        </a:rPr>
                        <a:t> </a:t>
                      </a:r>
                      <a:endParaRPr lang="en-US" sz="1000" b="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Glucagon</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Raises blood sugar</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xmlns="" val="3064344239"/>
                  </a:ext>
                </a:extLst>
              </a:tr>
              <a:tr h="424010">
                <a:tc>
                  <a:txBody>
                    <a:bodyPr/>
                    <a:lstStyle/>
                    <a:p>
                      <a:pPr algn="l" fontAlgn="base"/>
                      <a:r>
                        <a:rPr lang="en-US" sz="1000" b="1">
                          <a:effectLst/>
                          <a:latin typeface="inherit"/>
                        </a:rPr>
                        <a:t>Adrenal Cortex</a:t>
                      </a:r>
                      <a:endParaRPr lang="en-US" sz="1000" b="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Glucocorticoids</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Anti-inflammatory (like Advil)</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xmlns="" val="479656207"/>
                  </a:ext>
                </a:extLst>
              </a:tr>
              <a:tr h="424010">
                <a:tc>
                  <a:txBody>
                    <a:bodyPr/>
                    <a:lstStyle/>
                    <a:p>
                      <a:pPr algn="l" fontAlgn="base"/>
                      <a:r>
                        <a:rPr lang="en-US" sz="1000" b="1">
                          <a:effectLst/>
                          <a:latin typeface="inherit"/>
                        </a:rPr>
                        <a:t>Adrenal Medulla</a:t>
                      </a:r>
                      <a:endParaRPr lang="en-US" sz="1000" b="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Epinephrine (adrenaline)</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Fight of flight</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xmlns="" val="219544171"/>
                  </a:ext>
                </a:extLst>
              </a:tr>
              <a:tr h="424010">
                <a:tc>
                  <a:txBody>
                    <a:bodyPr/>
                    <a:lstStyle/>
                    <a:p>
                      <a:pPr algn="l" fontAlgn="base"/>
                      <a:r>
                        <a:rPr lang="en-US" sz="1000" b="1">
                          <a:effectLst/>
                          <a:latin typeface="inherit"/>
                        </a:rPr>
                        <a:t>Ovary</a:t>
                      </a:r>
                      <a:endParaRPr lang="en-US" sz="1000" b="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Estrogen</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Female sex characteristics</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xmlns="" val="2315938934"/>
                  </a:ext>
                </a:extLst>
              </a:tr>
              <a:tr h="330633">
                <a:tc>
                  <a:txBody>
                    <a:bodyPr/>
                    <a:lstStyle/>
                    <a:p>
                      <a:pPr algn="l" fontAlgn="base"/>
                      <a:r>
                        <a:rPr lang="en-US" sz="1000" b="1">
                          <a:effectLst/>
                          <a:latin typeface="inherit"/>
                        </a:rPr>
                        <a:t>Testes</a:t>
                      </a:r>
                      <a:endParaRPr lang="en-US" sz="1000" b="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Testosterone</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Male sex characteristics</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xmlns="" val="4159336929"/>
                  </a:ext>
                </a:extLst>
              </a:tr>
            </a:tbl>
          </a:graphicData>
        </a:graphic>
      </p:graphicFrame>
      <p:cxnSp>
        <p:nvCxnSpPr>
          <p:cNvPr id="73" name="Straight Connector 72">
            <a:extLst>
              <a:ext uri="{FF2B5EF4-FFF2-40B4-BE49-F238E27FC236}">
                <a16:creationId xmlns:a16="http://schemas.microsoft.com/office/drawing/2014/main" xmlns="" id="{F4F4AF38-8AAD-4B65-9274-0033CABC4A1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2" name="Picture 4" descr="Related image">
            <a:extLst>
              <a:ext uri="{FF2B5EF4-FFF2-40B4-BE49-F238E27FC236}">
                <a16:creationId xmlns:a16="http://schemas.microsoft.com/office/drawing/2014/main" xmlns="" id="{25044BB1-EAA1-4079-8C69-FFF870061AA0}"/>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87221" y="1970532"/>
            <a:ext cx="6304066" cy="43970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xmlns="" id="{683C7950-1023-45D6-AD99-C9B4FBE96C35}"/>
              </a:ext>
            </a:extLst>
          </p:cNvPr>
          <p:cNvSpPr>
            <a:spLocks noGrp="1"/>
          </p:cNvSpPr>
          <p:nvPr>
            <p:ph type="title"/>
          </p:nvPr>
        </p:nvSpPr>
        <p:spPr>
          <a:xfrm>
            <a:off x="1024128" y="585216"/>
            <a:ext cx="4195571" cy="1499616"/>
          </a:xfrm>
        </p:spPr>
        <p:txBody>
          <a:bodyPr vert="horz" lIns="91440" tIns="45720" rIns="91440" bIns="45720" rtlCol="0" anchor="ctr">
            <a:normAutofit/>
          </a:bodyPr>
          <a:lstStyle/>
          <a:p>
            <a:r>
              <a:rPr lang="en-US" kern="1200" cap="all" spc="100" baseline="0" dirty="0">
                <a:solidFill>
                  <a:schemeClr val="tx1">
                    <a:lumMod val="90000"/>
                    <a:lumOff val="10000"/>
                  </a:schemeClr>
                </a:solidFill>
                <a:latin typeface="+mj-lt"/>
                <a:ea typeface="+mj-ea"/>
                <a:cs typeface="+mj-cs"/>
              </a:rPr>
              <a:t>Glands and organs of the endocrine system</a:t>
            </a:r>
          </a:p>
        </p:txBody>
      </p:sp>
      <mc:AlternateContent xmlns:mc="http://schemas.openxmlformats.org/markup-compatibility/2006">
        <mc:Choice xmlns:p14="http://schemas.microsoft.com/office/powerpoint/2010/main" xmlns="" Requires="p14">
          <p:contentPart p14:bwMode="auto" r:id="rId3">
            <p14:nvContentPartPr>
              <p14:cNvPr id="11" name="Ink 10">
                <a:extLst>
                  <a:ext uri="{FF2B5EF4-FFF2-40B4-BE49-F238E27FC236}">
                    <a16:creationId xmlns:a16="http://schemas.microsoft.com/office/drawing/2014/main" id="{186CFB7F-6138-4BD6-9591-9620B2FD601F}"/>
                  </a:ext>
                </a:extLst>
              </p14:cNvPr>
              <p14:cNvContentPartPr/>
              <p14:nvPr/>
            </p14:nvContentPartPr>
            <p14:xfrm>
              <a:off x="6925118" y="3596479"/>
              <a:ext cx="384120" cy="7200"/>
            </p14:xfrm>
          </p:contentPart>
        </mc:Choice>
        <mc:Fallback>
          <p:pic>
            <p:nvPicPr>
              <p:cNvPr id="11" name="Ink 10">
                <a:extLst>
                  <a:ext uri="{FF2B5EF4-FFF2-40B4-BE49-F238E27FC236}">
                    <a16:creationId xmlns:a16="http://schemas.microsoft.com/office/drawing/2014/main" xmlns="" xmlns:p14="http://schemas.microsoft.com/office/powerpoint/2010/main" id="{186CFB7F-6138-4BD6-9591-9620B2FD601F}"/>
                  </a:ext>
                </a:extLst>
              </p:cNvPr>
              <p:cNvPicPr/>
              <p:nvPr/>
            </p:nvPicPr>
            <p:blipFill>
              <a:blip r:embed="rId4"/>
              <a:stretch>
                <a:fillRect/>
              </a:stretch>
            </p:blipFill>
            <p:spPr>
              <a:xfrm>
                <a:off x="6871478" y="3488839"/>
                <a:ext cx="491760" cy="2228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
            <p14:nvContentPartPr>
              <p14:cNvPr id="14" name="Ink 13">
                <a:extLst>
                  <a:ext uri="{FF2B5EF4-FFF2-40B4-BE49-F238E27FC236}">
                    <a16:creationId xmlns:a16="http://schemas.microsoft.com/office/drawing/2014/main" id="{DF8637D2-86FC-48B7-80A1-030DE1BE4C6A}"/>
                  </a:ext>
                </a:extLst>
              </p14:cNvPr>
              <p14:cNvContentPartPr/>
              <p14:nvPr/>
            </p14:nvContentPartPr>
            <p14:xfrm>
              <a:off x="6927010" y="4980607"/>
              <a:ext cx="734760" cy="10080"/>
            </p14:xfrm>
          </p:contentPart>
        </mc:Choice>
        <mc:Fallback>
          <p:pic>
            <p:nvPicPr>
              <p:cNvPr id="14" name="Ink 13">
                <a:extLst>
                  <a:ext uri="{FF2B5EF4-FFF2-40B4-BE49-F238E27FC236}">
                    <a16:creationId xmlns:a16="http://schemas.microsoft.com/office/drawing/2014/main" xmlns="" xmlns:p14="http://schemas.microsoft.com/office/powerpoint/2010/main" id="{DF8637D2-86FC-48B7-80A1-030DE1BE4C6A}"/>
                  </a:ext>
                </a:extLst>
              </p:cNvPr>
              <p:cNvPicPr/>
              <p:nvPr/>
            </p:nvPicPr>
            <p:blipFill>
              <a:blip r:embed="rId6"/>
              <a:stretch>
                <a:fillRect/>
              </a:stretch>
            </p:blipFill>
            <p:spPr>
              <a:xfrm>
                <a:off x="6873370" y="4872967"/>
                <a:ext cx="842400" cy="2257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7">
            <p14:nvContentPartPr>
              <p14:cNvPr id="15" name="Ink 14">
                <a:extLst>
                  <a:ext uri="{FF2B5EF4-FFF2-40B4-BE49-F238E27FC236}">
                    <a16:creationId xmlns:a16="http://schemas.microsoft.com/office/drawing/2014/main" id="{A2FE134C-6F3C-429F-95A2-EAEB5BB1E52F}"/>
                  </a:ext>
                </a:extLst>
              </p14:cNvPr>
              <p14:cNvContentPartPr/>
              <p14:nvPr/>
            </p14:nvContentPartPr>
            <p14:xfrm>
              <a:off x="6925118" y="6199856"/>
              <a:ext cx="280440" cy="4320"/>
            </p14:xfrm>
          </p:contentPart>
        </mc:Choice>
        <mc:Fallback>
          <p:pic>
            <p:nvPicPr>
              <p:cNvPr id="15" name="Ink 14">
                <a:extLst>
                  <a:ext uri="{FF2B5EF4-FFF2-40B4-BE49-F238E27FC236}">
                    <a16:creationId xmlns:a16="http://schemas.microsoft.com/office/drawing/2014/main" xmlns="" xmlns:p14="http://schemas.microsoft.com/office/powerpoint/2010/main" id="{A2FE134C-6F3C-429F-95A2-EAEB5BB1E52F}"/>
                  </a:ext>
                </a:extLst>
              </p:cNvPr>
              <p:cNvPicPr/>
              <p:nvPr/>
            </p:nvPicPr>
            <p:blipFill>
              <a:blip r:embed="rId8"/>
              <a:stretch>
                <a:fillRect/>
              </a:stretch>
            </p:blipFill>
            <p:spPr>
              <a:xfrm>
                <a:off x="6871478" y="6091856"/>
                <a:ext cx="388080" cy="2199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9">
            <p14:nvContentPartPr>
              <p14:cNvPr id="10" name="Ink 9">
                <a:extLst>
                  <a:ext uri="{FF2B5EF4-FFF2-40B4-BE49-F238E27FC236}">
                    <a16:creationId xmlns:a16="http://schemas.microsoft.com/office/drawing/2014/main" id="{6EA74A07-F768-49CB-864B-1CAE52F12305}"/>
                  </a:ext>
                </a:extLst>
              </p14:cNvPr>
              <p14:cNvContentPartPr/>
              <p14:nvPr/>
            </p14:nvContentPartPr>
            <p14:xfrm>
              <a:off x="6879634" y="2593539"/>
              <a:ext cx="965880" cy="6840"/>
            </p14:xfrm>
          </p:contentPart>
        </mc:Choice>
        <mc:Fallback>
          <p:pic>
            <p:nvPicPr>
              <p:cNvPr id="10" name="Ink 9">
                <a:extLst>
                  <a:ext uri="{FF2B5EF4-FFF2-40B4-BE49-F238E27FC236}">
                    <a16:creationId xmlns:a16="http://schemas.microsoft.com/office/drawing/2014/main" xmlns="" xmlns:p14="http://schemas.microsoft.com/office/powerpoint/2010/main" id="{6EA74A07-F768-49CB-864B-1CAE52F12305}"/>
                  </a:ext>
                </a:extLst>
              </p:cNvPr>
              <p:cNvPicPr/>
              <p:nvPr/>
            </p:nvPicPr>
            <p:blipFill>
              <a:blip r:embed="rId10"/>
              <a:stretch>
                <a:fillRect/>
              </a:stretch>
            </p:blipFill>
            <p:spPr>
              <a:xfrm>
                <a:off x="6825994" y="2485539"/>
                <a:ext cx="1073520" cy="2224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1">
            <p14:nvContentPartPr>
              <p14:cNvPr id="16" name="Ink 15">
                <a:extLst>
                  <a:ext uri="{FF2B5EF4-FFF2-40B4-BE49-F238E27FC236}">
                    <a16:creationId xmlns:a16="http://schemas.microsoft.com/office/drawing/2014/main" id="{E42BBA57-CFD3-404E-BD90-92534FEC3FD9}"/>
                  </a:ext>
                </a:extLst>
              </p14:cNvPr>
              <p14:cNvContentPartPr/>
              <p14:nvPr/>
            </p14:nvContentPartPr>
            <p14:xfrm>
              <a:off x="6914105" y="3167635"/>
              <a:ext cx="896937" cy="17463"/>
            </p14:xfrm>
          </p:contentPart>
        </mc:Choice>
        <mc:Fallback>
          <p:pic>
            <p:nvPicPr>
              <p:cNvPr id="16" name="Ink 15">
                <a:extLst>
                  <a:ext uri="{FF2B5EF4-FFF2-40B4-BE49-F238E27FC236}">
                    <a16:creationId xmlns:a16="http://schemas.microsoft.com/office/drawing/2014/main" xmlns="" xmlns:p14="http://schemas.microsoft.com/office/powerpoint/2010/main" id="{E42BBA57-CFD3-404E-BD90-92534FEC3FD9}"/>
                  </a:ext>
                </a:extLst>
              </p:cNvPr>
              <p:cNvPicPr/>
              <p:nvPr/>
            </p:nvPicPr>
            <p:blipFill>
              <a:blip r:embed="rId12"/>
              <a:stretch>
                <a:fillRect/>
              </a:stretch>
            </p:blipFill>
            <p:spPr>
              <a:xfrm>
                <a:off x="6860116" y="3062857"/>
                <a:ext cx="1004555" cy="226670"/>
              </a:xfrm>
              <a:prstGeom prst="rect">
                <a:avLst/>
              </a:prstGeom>
            </p:spPr>
          </p:pic>
        </mc:Fallback>
      </mc:AlternateContent>
      <p:sp>
        <p:nvSpPr>
          <p:cNvPr id="17" name="TextBox 16">
            <a:extLst>
              <a:ext uri="{FF2B5EF4-FFF2-40B4-BE49-F238E27FC236}">
                <a16:creationId xmlns:a16="http://schemas.microsoft.com/office/drawing/2014/main" xmlns="" id="{BFD85E30-4356-4F5B-9CD1-81DAF274E1F8}"/>
              </a:ext>
            </a:extLst>
          </p:cNvPr>
          <p:cNvSpPr txBox="1"/>
          <p:nvPr/>
        </p:nvSpPr>
        <p:spPr>
          <a:xfrm>
            <a:off x="6753414" y="1747210"/>
            <a:ext cx="1902690" cy="261610"/>
          </a:xfrm>
          <a:prstGeom prst="rect">
            <a:avLst/>
          </a:prstGeom>
          <a:noFill/>
        </p:spPr>
        <p:txBody>
          <a:bodyPr wrap="square" rtlCol="0">
            <a:spAutoFit/>
          </a:bodyPr>
          <a:lstStyle/>
          <a:p>
            <a:r>
              <a:rPr lang="en-US" sz="1100" dirty="0"/>
              <a:t>Hypothalamus</a:t>
            </a:r>
          </a:p>
        </p:txBody>
      </p:sp>
      <mc:AlternateContent xmlns:mc="http://schemas.openxmlformats.org/markup-compatibility/2006">
        <mc:Choice xmlns:p14="http://schemas.microsoft.com/office/powerpoint/2010/main" xmlns="" Requires="p14">
          <p:contentPart p14:bwMode="auto" r:id="rId13">
            <p14:nvContentPartPr>
              <p14:cNvPr id="19" name="Ink 18">
                <a:extLst>
                  <a:ext uri="{FF2B5EF4-FFF2-40B4-BE49-F238E27FC236}">
                    <a16:creationId xmlns:a16="http://schemas.microsoft.com/office/drawing/2014/main" id="{E925BF6D-C4CF-4712-BC5D-340CBD05F478}"/>
                  </a:ext>
                </a:extLst>
              </p14:cNvPr>
              <p14:cNvContentPartPr/>
              <p14:nvPr/>
            </p14:nvContentPartPr>
            <p14:xfrm>
              <a:off x="6850157" y="1917392"/>
              <a:ext cx="744840" cy="21600"/>
            </p14:xfrm>
          </p:contentPart>
        </mc:Choice>
        <mc:Fallback>
          <p:pic>
            <p:nvPicPr>
              <p:cNvPr id="19" name="Ink 18">
                <a:extLst>
                  <a:ext uri="{FF2B5EF4-FFF2-40B4-BE49-F238E27FC236}">
                    <a16:creationId xmlns:a16="http://schemas.microsoft.com/office/drawing/2014/main" xmlns="" xmlns:p14="http://schemas.microsoft.com/office/powerpoint/2010/main" id="{E925BF6D-C4CF-4712-BC5D-340CBD05F478}"/>
                  </a:ext>
                </a:extLst>
              </p:cNvPr>
              <p:cNvPicPr/>
              <p:nvPr/>
            </p:nvPicPr>
            <p:blipFill>
              <a:blip r:embed="rId14"/>
              <a:stretch>
                <a:fillRect/>
              </a:stretch>
            </p:blipFill>
            <p:spPr>
              <a:xfrm>
                <a:off x="6796157" y="1809392"/>
                <a:ext cx="852480" cy="237240"/>
              </a:xfrm>
              <a:prstGeom prst="rect">
                <a:avLst/>
              </a:prstGeom>
            </p:spPr>
          </p:pic>
        </mc:Fallback>
      </mc:AlternateContent>
    </p:spTree>
    <p:extLst>
      <p:ext uri="{BB962C8B-B14F-4D97-AF65-F5344CB8AC3E}">
        <p14:creationId xmlns:p14="http://schemas.microsoft.com/office/powerpoint/2010/main" xmlns="" val="3749682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 name="Straight Connector 81">
            <a:extLst>
              <a:ext uri="{FF2B5EF4-FFF2-40B4-BE49-F238E27FC236}">
                <a16:creationId xmlns:a16="http://schemas.microsoft.com/office/drawing/2014/main" xmlns="" id="{F4F4AF38-8AAD-4B65-9274-0033CABC4A1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4" name="Rectangle 83">
            <a:extLst>
              <a:ext uri="{FF2B5EF4-FFF2-40B4-BE49-F238E27FC236}">
                <a16:creationId xmlns:a16="http://schemas.microsoft.com/office/drawing/2014/main" xmlns="" id="{81CE8CA9-D6D2-4C46-8070-9566F894E5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http://www.upright-health.com/wp-content/uploads/2017/04/Pituitary01.jpg">
            <a:extLst>
              <a:ext uri="{FF2B5EF4-FFF2-40B4-BE49-F238E27FC236}">
                <a16:creationId xmlns:a16="http://schemas.microsoft.com/office/drawing/2014/main" xmlns="" id="{354A9209-2691-4F17-ADF6-B4548B582A65}"/>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a:stretch/>
        </p:blipFill>
        <p:spPr bwMode="auto">
          <a:xfrm>
            <a:off x="6096000" y="1123873"/>
            <a:ext cx="5455921" cy="461025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45" name="Straight Connector 85">
            <a:extLst>
              <a:ext uri="{FF2B5EF4-FFF2-40B4-BE49-F238E27FC236}">
                <a16:creationId xmlns:a16="http://schemas.microsoft.com/office/drawing/2014/main" xmlns="" id="{72B31CF5-BEC2-457D-A52F-6A5CCB066FE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312C49B4-1293-4AFE-A0FB-C6F42A2A23B2}"/>
              </a:ext>
            </a:extLst>
          </p:cNvPr>
          <p:cNvSpPr>
            <a:spLocks noGrp="1"/>
          </p:cNvSpPr>
          <p:nvPr>
            <p:ph type="title"/>
          </p:nvPr>
        </p:nvSpPr>
        <p:spPr>
          <a:xfrm>
            <a:off x="1024129" y="585216"/>
            <a:ext cx="3779085" cy="1499616"/>
          </a:xfrm>
        </p:spPr>
        <p:txBody>
          <a:bodyPr vert="horz" lIns="91440" tIns="45720" rIns="91440" bIns="45720" rtlCol="0" anchor="ctr">
            <a:normAutofit/>
          </a:bodyPr>
          <a:lstStyle/>
          <a:p>
            <a:r>
              <a:rPr lang="en-US" sz="4100" kern="1200" cap="all" spc="100" baseline="0">
                <a:solidFill>
                  <a:schemeClr val="tx1"/>
                </a:solidFill>
                <a:latin typeface="+mj-lt"/>
                <a:ea typeface="+mj-ea"/>
                <a:cs typeface="+mj-cs"/>
              </a:rPr>
              <a:t>Hypothalamus and pituitary gland </a:t>
            </a:r>
          </a:p>
        </p:txBody>
      </p:sp>
      <p:sp>
        <p:nvSpPr>
          <p:cNvPr id="4" name="Text Placeholder 3">
            <a:extLst>
              <a:ext uri="{FF2B5EF4-FFF2-40B4-BE49-F238E27FC236}">
                <a16:creationId xmlns:a16="http://schemas.microsoft.com/office/drawing/2014/main" xmlns="" id="{11AC8CCA-FE55-4D65-B050-F02F63CA24BC}"/>
              </a:ext>
            </a:extLst>
          </p:cNvPr>
          <p:cNvSpPr>
            <a:spLocks noGrp="1"/>
          </p:cNvSpPr>
          <p:nvPr>
            <p:ph type="body" sz="half" idx="2"/>
          </p:nvPr>
        </p:nvSpPr>
        <p:spPr>
          <a:xfrm>
            <a:off x="1024129" y="2286000"/>
            <a:ext cx="3791711" cy="3931920"/>
          </a:xfrm>
        </p:spPr>
        <p:txBody>
          <a:bodyPr vert="horz" lIns="45720" tIns="45720" rIns="45720" bIns="45720" rtlCol="0">
            <a:normAutofit/>
          </a:bodyPr>
          <a:lstStyle/>
          <a:p>
            <a:pPr>
              <a:lnSpc>
                <a:spcPct val="90000"/>
              </a:lnSpc>
            </a:pPr>
            <a:r>
              <a:rPr lang="en-US" dirty="0">
                <a:solidFill>
                  <a:srgbClr val="FFFFFF"/>
                </a:solidFill>
              </a:rPr>
              <a:t>Location in the brain and relation between hypothalamus and pituitary gland.</a:t>
            </a:r>
          </a:p>
        </p:txBody>
      </p:sp>
    </p:spTree>
    <p:extLst>
      <p:ext uri="{BB962C8B-B14F-4D97-AF65-F5344CB8AC3E}">
        <p14:creationId xmlns:p14="http://schemas.microsoft.com/office/powerpoint/2010/main" xmlns="" val="3973697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F4F4AF38-8AAD-4B65-9274-0033CABC4A1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pituitary.png">
            <a:extLst>
              <a:ext uri="{FF2B5EF4-FFF2-40B4-BE49-F238E27FC236}">
                <a16:creationId xmlns:a16="http://schemas.microsoft.com/office/drawing/2014/main" xmlns="" id="{77A94EFA-C2B2-476F-B9F0-C8E2650EE585}"/>
              </a:ext>
            </a:extLst>
          </p:cNvPr>
          <p:cNvPicPr>
            <a:picLocks noGrp="1"/>
          </p:cNvPicPr>
          <p:nvPr>
            <p:ph idx="1"/>
          </p:nvPr>
        </p:nvPicPr>
        <p:blipFill>
          <a:blip r:embed="rId2" cstate="hqprint">
            <a:extLst>
              <a:ext uri="{28A0092B-C50C-407E-A947-70E740481C1C}">
                <a14:useLocalDpi xmlns:a14="http://schemas.microsoft.com/office/drawing/2010/main" xmlns="" val="0"/>
              </a:ext>
            </a:extLst>
          </a:blip>
          <a:srcRect/>
          <a:stretch>
            <a:fillRect/>
          </a:stretch>
        </p:blipFill>
        <p:spPr bwMode="auto">
          <a:xfrm>
            <a:off x="5130195" y="640080"/>
            <a:ext cx="5933871" cy="5577840"/>
          </a:xfrm>
          <a:prstGeom prst="rect">
            <a:avLst/>
          </a:prstGeom>
          <a:noFill/>
        </p:spPr>
      </p:pic>
      <p:sp>
        <p:nvSpPr>
          <p:cNvPr id="2" name="Title 1">
            <a:extLst>
              <a:ext uri="{FF2B5EF4-FFF2-40B4-BE49-F238E27FC236}">
                <a16:creationId xmlns:a16="http://schemas.microsoft.com/office/drawing/2014/main" xmlns="" id="{230E5A58-F7EC-4AD9-9DFA-0A9060E3E1F6}"/>
              </a:ext>
            </a:extLst>
          </p:cNvPr>
          <p:cNvSpPr>
            <a:spLocks noGrp="1"/>
          </p:cNvSpPr>
          <p:nvPr>
            <p:ph type="title"/>
          </p:nvPr>
        </p:nvSpPr>
        <p:spPr>
          <a:xfrm>
            <a:off x="1024128" y="585216"/>
            <a:ext cx="3133581" cy="1499616"/>
          </a:xfrm>
        </p:spPr>
        <p:txBody>
          <a:bodyPr vert="horz" lIns="91440" tIns="45720" rIns="91440" bIns="45720" rtlCol="0" anchor="ctr">
            <a:normAutofit/>
          </a:bodyPr>
          <a:lstStyle/>
          <a:p>
            <a:r>
              <a:rPr lang="en-US" kern="1200" cap="all" spc="100" baseline="0" dirty="0">
                <a:solidFill>
                  <a:schemeClr val="accent2"/>
                </a:solidFill>
                <a:latin typeface="+mj-lt"/>
                <a:ea typeface="+mj-ea"/>
                <a:cs typeface="+mj-cs"/>
              </a:rPr>
              <a:t>Hormone</a:t>
            </a:r>
            <a:r>
              <a:rPr lang="en-US" kern="1200" cap="all" spc="100" baseline="0" dirty="0">
                <a:solidFill>
                  <a:schemeClr val="tx1">
                    <a:lumMod val="90000"/>
                    <a:lumOff val="10000"/>
                  </a:schemeClr>
                </a:solidFill>
                <a:latin typeface="+mj-lt"/>
                <a:ea typeface="+mj-ea"/>
                <a:cs typeface="+mj-cs"/>
              </a:rPr>
              <a:t> </a:t>
            </a:r>
            <a:r>
              <a:rPr lang="en-US" kern="1200" cap="all" spc="100" baseline="0" dirty="0">
                <a:solidFill>
                  <a:schemeClr val="accent2"/>
                </a:solidFill>
                <a:latin typeface="+mj-lt"/>
                <a:ea typeface="+mj-ea"/>
                <a:cs typeface="+mj-cs"/>
              </a:rPr>
              <a:t>regulation</a:t>
            </a:r>
          </a:p>
        </p:txBody>
      </p:sp>
      <p:sp>
        <p:nvSpPr>
          <p:cNvPr id="4" name="Text Placeholder 3">
            <a:extLst>
              <a:ext uri="{FF2B5EF4-FFF2-40B4-BE49-F238E27FC236}">
                <a16:creationId xmlns:a16="http://schemas.microsoft.com/office/drawing/2014/main" xmlns="" id="{78040E64-9973-4494-9E85-E26ADB29B103}"/>
              </a:ext>
            </a:extLst>
          </p:cNvPr>
          <p:cNvSpPr>
            <a:spLocks noGrp="1"/>
          </p:cNvSpPr>
          <p:nvPr>
            <p:ph type="body" sz="half" idx="2"/>
          </p:nvPr>
        </p:nvSpPr>
        <p:spPr>
          <a:xfrm>
            <a:off x="1024127" y="2286000"/>
            <a:ext cx="3995547" cy="3931920"/>
          </a:xfrm>
        </p:spPr>
        <p:txBody>
          <a:bodyPr vert="horz" lIns="45720" tIns="45720" rIns="45720" bIns="45720" rtlCol="0">
            <a:normAutofit lnSpcReduction="10000"/>
          </a:bodyPr>
          <a:lstStyle/>
          <a:p>
            <a:pPr>
              <a:lnSpc>
                <a:spcPct val="90000"/>
              </a:lnSpc>
            </a:pPr>
            <a:r>
              <a:rPr lang="en-US" dirty="0"/>
              <a:t>Hypothalamus releases “releasing hormones” </a:t>
            </a:r>
          </a:p>
          <a:p>
            <a:pPr>
              <a:lnSpc>
                <a:spcPct val="90000"/>
              </a:lnSpc>
            </a:pPr>
            <a:r>
              <a:rPr lang="en-US" dirty="0"/>
              <a:t>TRH, CRH, GnRH</a:t>
            </a:r>
          </a:p>
          <a:p>
            <a:pPr>
              <a:lnSpc>
                <a:spcPct val="90000"/>
              </a:lnSpc>
            </a:pPr>
            <a:r>
              <a:rPr lang="en-US" dirty="0"/>
              <a:t>The anterior pituitary gland then releases hormones that go to the appropriate gland or organ for production of the hormone needed.</a:t>
            </a:r>
          </a:p>
          <a:p>
            <a:pPr>
              <a:lnSpc>
                <a:spcPct val="90000"/>
              </a:lnSpc>
            </a:pPr>
            <a:r>
              <a:rPr lang="en-US" dirty="0"/>
              <a:t>ACTH, TSH, FSH, LH, GH, Prolactin</a:t>
            </a:r>
          </a:p>
          <a:p>
            <a:pPr>
              <a:lnSpc>
                <a:spcPct val="90000"/>
              </a:lnSpc>
            </a:pPr>
            <a:r>
              <a:rPr lang="en-US" dirty="0"/>
              <a:t>The pituitary gland releases hormones directly synthesized by the hypothalamus.</a:t>
            </a:r>
          </a:p>
          <a:p>
            <a:pPr>
              <a:lnSpc>
                <a:spcPct val="90000"/>
              </a:lnSpc>
            </a:pPr>
            <a:r>
              <a:rPr lang="en-US" dirty="0"/>
              <a:t>ADH, and oxytocin</a:t>
            </a:r>
          </a:p>
          <a:p>
            <a:pPr>
              <a:lnSpc>
                <a:spcPct val="90000"/>
              </a:lnSpc>
            </a:pPr>
            <a:endParaRPr lang="en-US" dirty="0"/>
          </a:p>
          <a:p>
            <a:pPr>
              <a:lnSpc>
                <a:spcPct val="90000"/>
              </a:lnSpc>
            </a:pPr>
            <a:r>
              <a:rPr lang="en-US" sz="2500" dirty="0">
                <a:solidFill>
                  <a:schemeClr val="accent5"/>
                </a:solidFill>
              </a:rPr>
              <a:t>TRH</a:t>
            </a:r>
            <a:r>
              <a:rPr lang="en-US" sz="2500" dirty="0">
                <a:solidFill>
                  <a:schemeClr val="accent5"/>
                </a:solidFill>
                <a:sym typeface="Wingdings" panose="05000000000000000000" pitchFamily="2" charset="2"/>
              </a:rPr>
              <a:t> TSH Thyroid hormone</a:t>
            </a:r>
          </a:p>
          <a:p>
            <a:pPr>
              <a:lnSpc>
                <a:spcPct val="90000"/>
              </a:lnSpc>
            </a:pPr>
            <a:r>
              <a:rPr lang="en-US" sz="2500" dirty="0">
                <a:solidFill>
                  <a:schemeClr val="accent5"/>
                </a:solidFill>
                <a:sym typeface="Wingdings" panose="05000000000000000000" pitchFamily="2" charset="2"/>
              </a:rPr>
              <a:t>CRH ACTH Cortisol</a:t>
            </a:r>
          </a:p>
          <a:p>
            <a:pPr>
              <a:lnSpc>
                <a:spcPct val="90000"/>
              </a:lnSpc>
            </a:pPr>
            <a:r>
              <a:rPr lang="en-US" sz="2500" dirty="0">
                <a:solidFill>
                  <a:schemeClr val="accent5"/>
                </a:solidFill>
                <a:sym typeface="Wingdings" panose="05000000000000000000" pitchFamily="2" charset="2"/>
              </a:rPr>
              <a:t>GnRH LH Testosterone</a:t>
            </a:r>
          </a:p>
          <a:p>
            <a:pPr>
              <a:lnSpc>
                <a:spcPct val="90000"/>
              </a:lnSpc>
            </a:pPr>
            <a:endParaRPr lang="en-US" dirty="0"/>
          </a:p>
        </p:txBody>
      </p:sp>
    </p:spTree>
    <p:extLst>
      <p:ext uri="{BB962C8B-B14F-4D97-AF65-F5344CB8AC3E}">
        <p14:creationId xmlns:p14="http://schemas.microsoft.com/office/powerpoint/2010/main" xmlns="" val="2573743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96A2B6-EAE3-4AB7-AC6C-D77B3066832A}"/>
              </a:ext>
            </a:extLst>
          </p:cNvPr>
          <p:cNvSpPr>
            <a:spLocks noGrp="1"/>
          </p:cNvSpPr>
          <p:nvPr>
            <p:ph type="title"/>
          </p:nvPr>
        </p:nvSpPr>
        <p:spPr/>
        <p:txBody>
          <a:bodyPr/>
          <a:lstStyle/>
          <a:p>
            <a:r>
              <a:rPr lang="en-US" dirty="0"/>
              <a:t>Atrophy and hypertrophy</a:t>
            </a:r>
          </a:p>
        </p:txBody>
      </p:sp>
      <p:sp>
        <p:nvSpPr>
          <p:cNvPr id="3" name="Text Placeholder 2">
            <a:extLst>
              <a:ext uri="{FF2B5EF4-FFF2-40B4-BE49-F238E27FC236}">
                <a16:creationId xmlns:a16="http://schemas.microsoft.com/office/drawing/2014/main" xmlns="" id="{08ABE469-F2C7-43F9-B4E3-8C5B5A92E165}"/>
              </a:ext>
            </a:extLst>
          </p:cNvPr>
          <p:cNvSpPr>
            <a:spLocks noGrp="1"/>
          </p:cNvSpPr>
          <p:nvPr>
            <p:ph type="body" idx="1"/>
          </p:nvPr>
        </p:nvSpPr>
        <p:spPr>
          <a:xfrm>
            <a:off x="1024127" y="5692999"/>
            <a:ext cx="4754880" cy="822960"/>
          </a:xfrm>
        </p:spPr>
        <p:txBody>
          <a:bodyPr>
            <a:normAutofit fontScale="70000" lnSpcReduction="20000"/>
          </a:bodyPr>
          <a:lstStyle/>
          <a:p>
            <a:r>
              <a:rPr lang="en-US" dirty="0"/>
              <a:t>The adrenal gland on the left has atrophied from impeded use.</a:t>
            </a:r>
          </a:p>
          <a:p>
            <a:r>
              <a:rPr lang="en-US" dirty="0"/>
              <a:t>Possible causes: Addison’s disease, long-term corticosteroid therapy</a:t>
            </a:r>
          </a:p>
        </p:txBody>
      </p:sp>
      <p:sp>
        <p:nvSpPr>
          <p:cNvPr id="5" name="Text Placeholder 4">
            <a:extLst>
              <a:ext uri="{FF2B5EF4-FFF2-40B4-BE49-F238E27FC236}">
                <a16:creationId xmlns:a16="http://schemas.microsoft.com/office/drawing/2014/main" xmlns="" id="{29365B67-4230-41BD-8889-97384D2288A7}"/>
              </a:ext>
            </a:extLst>
          </p:cNvPr>
          <p:cNvSpPr>
            <a:spLocks noGrp="1"/>
          </p:cNvSpPr>
          <p:nvPr>
            <p:ph type="body" sz="quarter" idx="3"/>
          </p:nvPr>
        </p:nvSpPr>
        <p:spPr>
          <a:xfrm>
            <a:off x="5989320" y="5692999"/>
            <a:ext cx="4754880" cy="822960"/>
          </a:xfrm>
        </p:spPr>
        <p:txBody>
          <a:bodyPr>
            <a:normAutofit fontScale="70000" lnSpcReduction="20000"/>
          </a:bodyPr>
          <a:lstStyle/>
          <a:p>
            <a:r>
              <a:rPr lang="en-US" dirty="0"/>
              <a:t>This is a cross-section of a hypertrophied adrenal gland. </a:t>
            </a:r>
          </a:p>
          <a:p>
            <a:r>
              <a:rPr lang="en-US" dirty="0"/>
              <a:t>Possible causes: tumor from over stimulation from ACTH</a:t>
            </a:r>
          </a:p>
        </p:txBody>
      </p:sp>
      <p:pic>
        <p:nvPicPr>
          <p:cNvPr id="4098" name="Picture 2" descr="http://cal.vet.upenn.edu/projects/pathterm2/images/lgunilat.jpg">
            <a:extLst>
              <a:ext uri="{FF2B5EF4-FFF2-40B4-BE49-F238E27FC236}">
                <a16:creationId xmlns:a16="http://schemas.microsoft.com/office/drawing/2014/main" xmlns="" id="{F05FCC10-767D-4E63-A08B-1D87B3FD6AF7}"/>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1777538" y="2084832"/>
            <a:ext cx="3248057" cy="341855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s://library.med.utah.edu/WebPath/jpeg4/ENDO076.jpg">
            <a:extLst>
              <a:ext uri="{FF2B5EF4-FFF2-40B4-BE49-F238E27FC236}">
                <a16:creationId xmlns:a16="http://schemas.microsoft.com/office/drawing/2014/main" xmlns="" id="{971C6096-ED7E-4204-883E-1F6747230C46}"/>
              </a:ext>
            </a:extLst>
          </p:cNvPr>
          <p:cNvPicPr>
            <a:picLocks noGrp="1" noChangeAspect="1" noChangeArrowheads="1"/>
          </p:cNvPicPr>
          <p:nvPr>
            <p:ph sz="quarter" idx="4"/>
          </p:nvPr>
        </p:nvPicPr>
        <p:blipFill>
          <a:blip r:embed="rId3">
            <a:extLst>
              <a:ext uri="{28A0092B-C50C-407E-A947-70E740481C1C}">
                <a14:useLocalDpi xmlns:a14="http://schemas.microsoft.com/office/drawing/2010/main" xmlns="" val="0"/>
              </a:ext>
            </a:extLst>
          </a:blip>
          <a:srcRect/>
          <a:stretch>
            <a:fillRect/>
          </a:stretch>
        </p:blipFill>
        <p:spPr bwMode="auto">
          <a:xfrm>
            <a:off x="5989638" y="2084832"/>
            <a:ext cx="4754562" cy="31225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2856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Hormone Pathways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93175" y="2033019"/>
            <a:ext cx="6272388" cy="4239765"/>
          </a:xfrm>
        </p:spPr>
      </p:pic>
      <p:sp>
        <p:nvSpPr>
          <p:cNvPr id="3" name="TextBox 2">
            <a:extLst>
              <a:ext uri="{FF2B5EF4-FFF2-40B4-BE49-F238E27FC236}">
                <a16:creationId xmlns:a16="http://schemas.microsoft.com/office/drawing/2014/main" xmlns="" id="{0D593E74-FF24-48A5-88DC-22444FF8920B}"/>
              </a:ext>
            </a:extLst>
          </p:cNvPr>
          <p:cNvSpPr txBox="1"/>
          <p:nvPr/>
        </p:nvSpPr>
        <p:spPr>
          <a:xfrm>
            <a:off x="7505699" y="2033019"/>
            <a:ext cx="3993125" cy="646331"/>
          </a:xfrm>
          <a:prstGeom prst="rect">
            <a:avLst/>
          </a:prstGeom>
          <a:noFill/>
        </p:spPr>
        <p:txBody>
          <a:bodyPr wrap="square" rtlCol="0">
            <a:spAutoFit/>
          </a:bodyPr>
          <a:lstStyle/>
          <a:p>
            <a:r>
              <a:rPr lang="en-US" dirty="0"/>
              <a:t>Homeostasis regulated mostly with negative feedback for hormones control.</a:t>
            </a:r>
          </a:p>
        </p:txBody>
      </p:sp>
      <p:sp>
        <p:nvSpPr>
          <p:cNvPr id="5" name="TextBox 4">
            <a:extLst>
              <a:ext uri="{FF2B5EF4-FFF2-40B4-BE49-F238E27FC236}">
                <a16:creationId xmlns:a16="http://schemas.microsoft.com/office/drawing/2014/main" xmlns="" id="{200F24AD-2EC1-4EDA-8F89-A3FE8AD7E4F0}"/>
              </a:ext>
            </a:extLst>
          </p:cNvPr>
          <p:cNvSpPr txBox="1"/>
          <p:nvPr/>
        </p:nvSpPr>
        <p:spPr>
          <a:xfrm>
            <a:off x="7505699" y="3076992"/>
            <a:ext cx="3993125" cy="1477328"/>
          </a:xfrm>
          <a:prstGeom prst="rect">
            <a:avLst/>
          </a:prstGeom>
          <a:noFill/>
        </p:spPr>
        <p:txBody>
          <a:bodyPr wrap="square" rtlCol="0">
            <a:spAutoFit/>
          </a:bodyPr>
          <a:lstStyle/>
          <a:p>
            <a:r>
              <a:rPr lang="en-US" dirty="0"/>
              <a:t>If there is an excess of a hormone in the blood, negative feedback will shut off the production of that hormone.  If this continues for a prolonged period it can lead to atrophy of the synthesizing gland. </a:t>
            </a:r>
          </a:p>
        </p:txBody>
      </p:sp>
      <p:sp>
        <p:nvSpPr>
          <p:cNvPr id="6" name="TextBox 5">
            <a:extLst>
              <a:ext uri="{FF2B5EF4-FFF2-40B4-BE49-F238E27FC236}">
                <a16:creationId xmlns:a16="http://schemas.microsoft.com/office/drawing/2014/main" xmlns="" id="{99518261-C5C6-4574-98DA-452740954840}"/>
              </a:ext>
            </a:extLst>
          </p:cNvPr>
          <p:cNvSpPr txBox="1"/>
          <p:nvPr/>
        </p:nvSpPr>
        <p:spPr>
          <a:xfrm>
            <a:off x="7505699" y="4906519"/>
            <a:ext cx="3993125" cy="1200329"/>
          </a:xfrm>
          <a:prstGeom prst="rect">
            <a:avLst/>
          </a:prstGeom>
          <a:noFill/>
        </p:spPr>
        <p:txBody>
          <a:bodyPr wrap="square" rtlCol="0">
            <a:spAutoFit/>
          </a:bodyPr>
          <a:lstStyle/>
          <a:p>
            <a:r>
              <a:rPr lang="en-US" dirty="0"/>
              <a:t>If there is an excess of a hormone in the bloodstream the receiving gland will be overstimulated and eventually cause hypertrophy of that gland.</a:t>
            </a:r>
          </a:p>
        </p:txBody>
      </p:sp>
    </p:spTree>
    <p:extLst>
      <p:ext uri="{BB962C8B-B14F-4D97-AF65-F5344CB8AC3E}">
        <p14:creationId xmlns:p14="http://schemas.microsoft.com/office/powerpoint/2010/main" xmlns="" val="19038188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1500</TotalTime>
  <Words>671</Words>
  <Application>Microsoft Office PowerPoint</Application>
  <PresentationFormat>Custom</PresentationFormat>
  <Paragraphs>92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Integral</vt:lpstr>
      <vt:lpstr>Lab 5: Endocrine System</vt:lpstr>
      <vt:lpstr>Pre lab 5</vt:lpstr>
      <vt:lpstr>Pre lab 5 (continued)</vt:lpstr>
      <vt:lpstr>Organ communication</vt:lpstr>
      <vt:lpstr>Glands and organs of the endocrine system</vt:lpstr>
      <vt:lpstr>Hypothalamus and pituitary gland </vt:lpstr>
      <vt:lpstr>Hormone regulation</vt:lpstr>
      <vt:lpstr>Atrophy and hypertrophy</vt:lpstr>
      <vt:lpstr>Hormone Pathways</vt:lpstr>
      <vt:lpstr>Post Lab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5: Endocrine System</dc:title>
  <dc:creator>A&amp;S</dc:creator>
  <cp:lastModifiedBy>Scott &amp; Amber</cp:lastModifiedBy>
  <cp:revision>29</cp:revision>
  <dcterms:created xsi:type="dcterms:W3CDTF">2018-02-14T04:10:18Z</dcterms:created>
  <dcterms:modified xsi:type="dcterms:W3CDTF">2018-08-13T15:26:04Z</dcterms:modified>
</cp:coreProperties>
</file>