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2" r:id="rId5"/>
    <p:sldId id="259" r:id="rId6"/>
    <p:sldId id="271" r:id="rId7"/>
    <p:sldId id="268" r:id="rId8"/>
    <p:sldId id="270" r:id="rId9"/>
    <p:sldId id="261" r:id="rId10"/>
    <p:sldId id="264" r:id="rId11"/>
    <p:sldId id="262"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31" d="100"/>
          <a:sy n="131" d="100"/>
        </p:scale>
        <p:origin x="3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8/14/18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8/14/18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LAB 4</a:t>
            </a:r>
            <a:endParaRPr lang="en-US" b="1" dirty="0"/>
          </a:p>
        </p:txBody>
      </p:sp>
      <p:sp>
        <p:nvSpPr>
          <p:cNvPr id="3" name="Subtitle 2"/>
          <p:cNvSpPr>
            <a:spLocks noGrp="1"/>
          </p:cNvSpPr>
          <p:nvPr>
            <p:ph type="subTitle" idx="1"/>
          </p:nvPr>
        </p:nvSpPr>
        <p:spPr/>
        <p:txBody>
          <a:bodyPr>
            <a:normAutofit/>
          </a:bodyPr>
          <a:lstStyle/>
          <a:p>
            <a:r>
              <a:rPr lang="en-US" sz="3200" b="1" dirty="0"/>
              <a:t>OSMOSIS AND DIFFUSION</a:t>
            </a:r>
          </a:p>
        </p:txBody>
      </p:sp>
    </p:spTree>
    <p:extLst>
      <p:ext uri="{BB962C8B-B14F-4D97-AF65-F5344CB8AC3E}">
        <p14:creationId xmlns:p14="http://schemas.microsoft.com/office/powerpoint/2010/main" val="2773874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RED BLOOD CELLS ACTING AS OSMOMETERS</a:t>
            </a:r>
          </a:p>
        </p:txBody>
      </p:sp>
      <p:sp>
        <p:nvSpPr>
          <p:cNvPr id="3" name="Content Placeholder 2"/>
          <p:cNvSpPr>
            <a:spLocks noGrp="1"/>
          </p:cNvSpPr>
          <p:nvPr>
            <p:ph idx="1"/>
          </p:nvPr>
        </p:nvSpPr>
        <p:spPr/>
        <p:txBody>
          <a:bodyPr/>
          <a:lstStyle/>
          <a:p>
            <a:r>
              <a:rPr lang="en-US" dirty="0"/>
              <a:t>The hemolysis or crenation of the red blood cells are used to determined the tonicity of the solution:</a:t>
            </a:r>
          </a:p>
          <a:p>
            <a:pPr lvl="1"/>
            <a:r>
              <a:rPr lang="en-US" dirty="0"/>
              <a:t>Red blood cells will </a:t>
            </a:r>
            <a:r>
              <a:rPr lang="en-US" b="1" dirty="0" err="1"/>
              <a:t>hemolyze</a:t>
            </a:r>
            <a:r>
              <a:rPr lang="en-US" dirty="0"/>
              <a:t> (swell/burst) ----- Hypotonic solution</a:t>
            </a:r>
          </a:p>
          <a:p>
            <a:pPr lvl="1"/>
            <a:r>
              <a:rPr lang="en-US" dirty="0"/>
              <a:t>Red blood cells will </a:t>
            </a:r>
            <a:r>
              <a:rPr lang="en-US" b="1" dirty="0"/>
              <a:t>crenate</a:t>
            </a:r>
            <a:r>
              <a:rPr lang="en-US" dirty="0"/>
              <a:t> (shrink) ------- Hypertonic solution</a:t>
            </a:r>
          </a:p>
          <a:p>
            <a:pPr lvl="1"/>
            <a:r>
              <a:rPr lang="en-US" dirty="0"/>
              <a:t>Red blood cells will remain the same ------ Isotonic solution</a:t>
            </a:r>
          </a:p>
        </p:txBody>
      </p:sp>
    </p:spTree>
    <p:extLst>
      <p:ext uri="{BB962C8B-B14F-4D97-AF65-F5344CB8AC3E}">
        <p14:creationId xmlns:p14="http://schemas.microsoft.com/office/powerpoint/2010/main" val="1507333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DIALYSIS TUBING</a:t>
            </a:r>
          </a:p>
        </p:txBody>
      </p:sp>
      <p:sp>
        <p:nvSpPr>
          <p:cNvPr id="3" name="Content Placeholder 2"/>
          <p:cNvSpPr>
            <a:spLocks noGrp="1"/>
          </p:cNvSpPr>
          <p:nvPr>
            <p:ph idx="1"/>
          </p:nvPr>
        </p:nvSpPr>
        <p:spPr/>
        <p:txBody>
          <a:bodyPr/>
          <a:lstStyle/>
          <a:p>
            <a:r>
              <a:rPr lang="en-US" dirty="0"/>
              <a:t>The direction and rate of osmosis will allow you determine if the solution in the thistle tube is hypotonic, isotonic, or hypertonic to the solution in the beaker.</a:t>
            </a:r>
          </a:p>
          <a:p>
            <a:pPr marL="0" indent="0">
              <a:buNone/>
            </a:pPr>
            <a:endParaRPr lang="en-US" dirty="0"/>
          </a:p>
          <a:p>
            <a:r>
              <a:rPr lang="en-US" dirty="0"/>
              <a:t>Using Excel you will construct a graph showing time vs distance moved and analyze data</a:t>
            </a:r>
          </a:p>
        </p:txBody>
      </p:sp>
    </p:spTree>
    <p:extLst>
      <p:ext uri="{BB962C8B-B14F-4D97-AF65-F5344CB8AC3E}">
        <p14:creationId xmlns:p14="http://schemas.microsoft.com/office/powerpoint/2010/main" val="101910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CHARACTERISTICS THAT AFFECT MEMBRANE PERMEABILITY OF A SUBSTANCE</a:t>
            </a:r>
          </a:p>
        </p:txBody>
      </p:sp>
      <p:sp>
        <p:nvSpPr>
          <p:cNvPr id="3" name="Content Placeholder 2"/>
          <p:cNvSpPr>
            <a:spLocks noGrp="1"/>
          </p:cNvSpPr>
          <p:nvPr>
            <p:ph idx="1"/>
          </p:nvPr>
        </p:nvSpPr>
        <p:spPr/>
        <p:txBody>
          <a:bodyPr>
            <a:normAutofit fontScale="85000" lnSpcReduction="20000"/>
          </a:bodyPr>
          <a:lstStyle/>
          <a:p>
            <a:r>
              <a:rPr lang="en-US" dirty="0"/>
              <a:t>Some factors that can affect rate of diffusion:</a:t>
            </a:r>
          </a:p>
          <a:p>
            <a:pPr marL="0" indent="0">
              <a:buNone/>
            </a:pPr>
            <a:r>
              <a:rPr lang="en-US" dirty="0"/>
              <a:t>		</a:t>
            </a:r>
            <a:r>
              <a:rPr lang="en-US" b="1" dirty="0"/>
              <a:t>- Molecular size </a:t>
            </a:r>
            <a:r>
              <a:rPr lang="en-US" dirty="0"/>
              <a:t>--- the lower molecular weight, the faster it will diffuse across the cell membrane</a:t>
            </a:r>
          </a:p>
          <a:p>
            <a:pPr marL="0" indent="0">
              <a:buNone/>
            </a:pPr>
            <a:r>
              <a:rPr lang="en-US" dirty="0"/>
              <a:t>		</a:t>
            </a:r>
            <a:r>
              <a:rPr lang="en-US" b="1" dirty="0"/>
              <a:t>- Lipid solubility --- </a:t>
            </a:r>
            <a:r>
              <a:rPr lang="en-US" dirty="0"/>
              <a:t>the more soluble in lipids, the easier and faster it will diffuse across the cell membrane.  Alcohols are lipid soluble.</a:t>
            </a:r>
          </a:p>
          <a:p>
            <a:pPr marL="0" indent="0">
              <a:buNone/>
            </a:pPr>
            <a:endParaRPr lang="en-US" dirty="0"/>
          </a:p>
          <a:p>
            <a:pPr marL="0" indent="0">
              <a:buNone/>
            </a:pPr>
            <a:r>
              <a:rPr lang="en-US" dirty="0"/>
              <a:t>* The degree of lipid solubility is more important than the size of the alcohol molecule in determining whether the molecule can diffuse across the plasma membrane.  </a:t>
            </a:r>
            <a:r>
              <a:rPr lang="en-US" b="1" dirty="0"/>
              <a:t>Larger alcohols are more lipid soluble than smaller alcohols, they actually cross more easily than smaller alcohols.  </a:t>
            </a:r>
          </a:p>
          <a:p>
            <a:pPr marL="0" indent="0">
              <a:buNone/>
            </a:pPr>
            <a:endParaRPr lang="en-US" dirty="0"/>
          </a:p>
        </p:txBody>
      </p:sp>
    </p:spTree>
    <p:extLst>
      <p:ext uri="{BB962C8B-B14F-4D97-AF65-F5344CB8AC3E}">
        <p14:creationId xmlns:p14="http://schemas.microsoft.com/office/powerpoint/2010/main" val="2985529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p>
        </p:txBody>
      </p:sp>
      <p:sp>
        <p:nvSpPr>
          <p:cNvPr id="3" name="Content Placeholder 2"/>
          <p:cNvSpPr>
            <a:spLocks noGrp="1"/>
          </p:cNvSpPr>
          <p:nvPr>
            <p:ph idx="1"/>
          </p:nvPr>
        </p:nvSpPr>
        <p:spPr/>
        <p:txBody>
          <a:bodyPr/>
          <a:lstStyle/>
          <a:p>
            <a:r>
              <a:rPr lang="en-US" dirty="0"/>
              <a:t>SELECTIVE PERMEABILITY AND OSMOSIS</a:t>
            </a:r>
          </a:p>
          <a:p>
            <a:pPr marL="0" indent="0">
              <a:buNone/>
            </a:pPr>
            <a:endParaRPr lang="en-US" dirty="0"/>
          </a:p>
          <a:p>
            <a:r>
              <a:rPr lang="en-US" dirty="0"/>
              <a:t>CHARACTERISTICS THAT AFFECT MEMBRANE PERMEABILITY OF A SUBSTANCE</a:t>
            </a:r>
          </a:p>
          <a:p>
            <a:pPr marL="0" indent="0">
              <a:buNone/>
            </a:pPr>
            <a:endParaRPr lang="en-US" dirty="0"/>
          </a:p>
        </p:txBody>
      </p:sp>
    </p:spTree>
    <p:extLst>
      <p:ext uri="{BB962C8B-B14F-4D97-AF65-F5344CB8AC3E}">
        <p14:creationId xmlns:p14="http://schemas.microsoft.com/office/powerpoint/2010/main" val="177446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SELECTIVE PERMEABILITY AND OSMOSIS</a:t>
            </a:r>
          </a:p>
        </p:txBody>
      </p:sp>
      <p:sp>
        <p:nvSpPr>
          <p:cNvPr id="3" name="Content Placeholder 2"/>
          <p:cNvSpPr>
            <a:spLocks noGrp="1"/>
          </p:cNvSpPr>
          <p:nvPr>
            <p:ph idx="1"/>
          </p:nvPr>
        </p:nvSpPr>
        <p:spPr/>
        <p:txBody>
          <a:bodyPr/>
          <a:lstStyle/>
          <a:p>
            <a:r>
              <a:rPr lang="en-US" b="1" dirty="0"/>
              <a:t>Molarity</a:t>
            </a:r>
            <a:r>
              <a:rPr lang="en-US" dirty="0"/>
              <a:t> = # of moles of solute / 1 liter of solution</a:t>
            </a:r>
          </a:p>
          <a:p>
            <a:pPr marL="0" indent="0">
              <a:buNone/>
            </a:pPr>
            <a:r>
              <a:rPr lang="en-US" dirty="0"/>
              <a:t>	</a:t>
            </a:r>
            <a:r>
              <a:rPr lang="en-US" sz="1400" dirty="0"/>
              <a:t>(mass of one mole of a substance = the molecular weight of the substance in grams)</a:t>
            </a:r>
          </a:p>
          <a:p>
            <a:pPr marL="0" indent="0">
              <a:buNone/>
            </a:pPr>
            <a:endParaRPr lang="en-US" sz="1400" dirty="0"/>
          </a:p>
          <a:p>
            <a:r>
              <a:rPr lang="en-US" b="1" dirty="0" err="1"/>
              <a:t>Osmolarity</a:t>
            </a:r>
            <a:r>
              <a:rPr lang="en-US" dirty="0"/>
              <a:t> = # of osmoles of solute / 1 liter of solution</a:t>
            </a:r>
          </a:p>
          <a:p>
            <a:pPr marL="0" indent="0">
              <a:buNone/>
            </a:pPr>
            <a:r>
              <a:rPr lang="en-US" sz="1400" dirty="0"/>
              <a:t>	(the # of osmoles = the # of moles times the number of particles that the substance breaks into when put into solution)</a:t>
            </a:r>
          </a:p>
          <a:p>
            <a:pPr marL="0" indent="0">
              <a:buNone/>
            </a:pPr>
            <a:endParaRPr lang="en-US" sz="1400" dirty="0"/>
          </a:p>
          <a:p>
            <a:r>
              <a:rPr lang="en-US" b="1" dirty="0"/>
              <a:t>Osmolality</a:t>
            </a:r>
            <a:r>
              <a:rPr lang="en-US" dirty="0"/>
              <a:t> = # of osmoles of solute / 1 liter of water</a:t>
            </a:r>
          </a:p>
        </p:txBody>
      </p:sp>
    </p:spTree>
    <p:extLst>
      <p:ext uri="{BB962C8B-B14F-4D97-AF65-F5344CB8AC3E}">
        <p14:creationId xmlns:p14="http://schemas.microsoft.com/office/powerpoint/2010/main" val="1354373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DIRECTION OF TRANSPORT</a:t>
            </a:r>
            <a:endParaRPr lang="en-US" dirty="0"/>
          </a:p>
        </p:txBody>
      </p:sp>
      <p:sp>
        <p:nvSpPr>
          <p:cNvPr id="3" name="Content Placeholder 2"/>
          <p:cNvSpPr>
            <a:spLocks noGrp="1"/>
          </p:cNvSpPr>
          <p:nvPr>
            <p:ph idx="1"/>
          </p:nvPr>
        </p:nvSpPr>
        <p:spPr/>
        <p:txBody>
          <a:bodyPr/>
          <a:lstStyle/>
          <a:p>
            <a:r>
              <a:rPr lang="en-US" dirty="0"/>
              <a:t>Factors affecting movement across membranes:</a:t>
            </a:r>
          </a:p>
          <a:p>
            <a:pPr marL="0" indent="0">
              <a:buNone/>
            </a:pPr>
            <a:r>
              <a:rPr lang="en-US" dirty="0"/>
              <a:t>	- </a:t>
            </a:r>
            <a:r>
              <a:rPr lang="en-US" b="1" dirty="0"/>
              <a:t>Chemical driving force </a:t>
            </a:r>
            <a:r>
              <a:rPr lang="en-US" dirty="0"/>
              <a:t>(concentration difference)</a:t>
            </a:r>
          </a:p>
          <a:p>
            <a:pPr marL="0" indent="0">
              <a:buNone/>
            </a:pPr>
            <a:r>
              <a:rPr lang="en-US" dirty="0"/>
              <a:t>	- Electrical driving force  (membrane potential </a:t>
            </a:r>
            <a:r>
              <a:rPr lang="en-US" b="1" dirty="0" err="1"/>
              <a:t>Vm</a:t>
            </a:r>
            <a:r>
              <a:rPr lang="en-US" b="1" dirty="0"/>
              <a:t> = -70mV</a:t>
            </a:r>
            <a:r>
              <a:rPr lang="en-US" dirty="0"/>
              <a:t>)</a:t>
            </a:r>
          </a:p>
          <a:p>
            <a:endParaRPr lang="en-US" dirty="0"/>
          </a:p>
        </p:txBody>
      </p:sp>
    </p:spTree>
    <p:extLst>
      <p:ext uri="{BB962C8B-B14F-4D97-AF65-F5344CB8AC3E}">
        <p14:creationId xmlns:p14="http://schemas.microsoft.com/office/powerpoint/2010/main" val="507834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TONICITY</a:t>
            </a:r>
          </a:p>
        </p:txBody>
      </p:sp>
      <p:sp>
        <p:nvSpPr>
          <p:cNvPr id="3" name="Content Placeholder 2"/>
          <p:cNvSpPr>
            <a:spLocks noGrp="1"/>
          </p:cNvSpPr>
          <p:nvPr>
            <p:ph idx="1"/>
          </p:nvPr>
        </p:nvSpPr>
        <p:spPr/>
        <p:txBody>
          <a:bodyPr>
            <a:normAutofit fontScale="92500" lnSpcReduction="10000"/>
          </a:bodyPr>
          <a:lstStyle/>
          <a:p>
            <a:r>
              <a:rPr lang="en-US" dirty="0"/>
              <a:t>Tonicity describes the ability of solutions to pull water across a membrane, and is determined by the concentration of </a:t>
            </a:r>
            <a:r>
              <a:rPr lang="en-US" b="1" dirty="0" err="1"/>
              <a:t>impermeant</a:t>
            </a:r>
            <a:r>
              <a:rPr lang="en-US" b="1" dirty="0"/>
              <a:t> solutes </a:t>
            </a:r>
            <a:r>
              <a:rPr lang="en-US" dirty="0"/>
              <a:t>(solutes that do not cross the plasma membrane).</a:t>
            </a:r>
          </a:p>
          <a:p>
            <a:endParaRPr lang="en-US" dirty="0"/>
          </a:p>
          <a:p>
            <a:r>
              <a:rPr lang="en-US" dirty="0"/>
              <a:t>The </a:t>
            </a:r>
            <a:r>
              <a:rPr lang="en-US" dirty="0" err="1"/>
              <a:t>impermeant</a:t>
            </a:r>
            <a:r>
              <a:rPr lang="en-US" dirty="0"/>
              <a:t> solutes can balance the </a:t>
            </a:r>
            <a:r>
              <a:rPr lang="en-US" dirty="0" err="1"/>
              <a:t>impermeant</a:t>
            </a:r>
            <a:r>
              <a:rPr lang="en-US" dirty="0"/>
              <a:t> solutes inside the cell.</a:t>
            </a:r>
          </a:p>
          <a:p>
            <a:pPr marL="0" indent="0">
              <a:buNone/>
            </a:pPr>
            <a:r>
              <a:rPr lang="en-US" dirty="0"/>
              <a:t>	</a:t>
            </a:r>
            <a:r>
              <a:rPr lang="en-US" b="1" dirty="0"/>
              <a:t>Hypotonic</a:t>
            </a:r>
            <a:r>
              <a:rPr lang="en-US" dirty="0"/>
              <a:t>: lower concentration of </a:t>
            </a:r>
            <a:r>
              <a:rPr lang="en-US" dirty="0" err="1"/>
              <a:t>impermeant</a:t>
            </a:r>
            <a:r>
              <a:rPr lang="en-US" dirty="0"/>
              <a:t> solutes than the ICF</a:t>
            </a:r>
          </a:p>
          <a:p>
            <a:pPr marL="0" indent="0">
              <a:buNone/>
            </a:pPr>
            <a:r>
              <a:rPr lang="en-US" dirty="0"/>
              <a:t>	</a:t>
            </a:r>
            <a:r>
              <a:rPr lang="en-US" b="1" dirty="0"/>
              <a:t>Hypertonic</a:t>
            </a:r>
            <a:r>
              <a:rPr lang="en-US" dirty="0"/>
              <a:t>:  higher concentration of </a:t>
            </a:r>
            <a:r>
              <a:rPr lang="en-US" dirty="0" err="1"/>
              <a:t>impermeant</a:t>
            </a:r>
            <a:r>
              <a:rPr lang="en-US" dirty="0"/>
              <a:t> solutes than the ICF</a:t>
            </a:r>
          </a:p>
          <a:p>
            <a:pPr marL="0" indent="0">
              <a:buNone/>
            </a:pPr>
            <a:r>
              <a:rPr lang="en-US" dirty="0"/>
              <a:t>	</a:t>
            </a:r>
            <a:r>
              <a:rPr lang="en-US" b="1" dirty="0"/>
              <a:t>Isotonic</a:t>
            </a:r>
            <a:r>
              <a:rPr lang="en-US" dirty="0"/>
              <a:t>:  same concentration of </a:t>
            </a:r>
            <a:r>
              <a:rPr lang="en-US" dirty="0" err="1"/>
              <a:t>impermeant</a:t>
            </a:r>
            <a:r>
              <a:rPr lang="en-US" dirty="0"/>
              <a:t> solutes as the ICF</a:t>
            </a:r>
          </a:p>
        </p:txBody>
      </p:sp>
    </p:spTree>
    <p:extLst>
      <p:ext uri="{BB962C8B-B14F-4D97-AF65-F5344CB8AC3E}">
        <p14:creationId xmlns:p14="http://schemas.microsoft.com/office/powerpoint/2010/main" val="557837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TONICITY</a:t>
            </a:r>
            <a:endParaRPr lang="en-US" dirty="0"/>
          </a:p>
        </p:txBody>
      </p:sp>
      <p:sp>
        <p:nvSpPr>
          <p:cNvPr id="3" name="Content Placeholder 2"/>
          <p:cNvSpPr>
            <a:spLocks noGrp="1"/>
          </p:cNvSpPr>
          <p:nvPr>
            <p:ph idx="1"/>
          </p:nvPr>
        </p:nvSpPr>
        <p:spPr/>
        <p:txBody>
          <a:bodyPr/>
          <a:lstStyle/>
          <a:p>
            <a:r>
              <a:rPr lang="en-US" dirty="0"/>
              <a:t>A solution can also contain permeant solutes.  Permeant solutes can cross the plasma membrane.  They may initially cause water flow into or out of the cell, but the concentration of permeant solutes can equilibrate.  Eventually, the concentration of permeant solutes will be the same inside and outside the cell.  </a:t>
            </a:r>
          </a:p>
          <a:p>
            <a:pPr marL="0" indent="0">
              <a:buNone/>
            </a:pPr>
            <a:endParaRPr lang="en-US" dirty="0"/>
          </a:p>
          <a:p>
            <a:r>
              <a:rPr lang="en-US" dirty="0"/>
              <a:t>ICF total </a:t>
            </a:r>
            <a:r>
              <a:rPr lang="en-US" dirty="0" err="1"/>
              <a:t>osmolarity</a:t>
            </a:r>
            <a:r>
              <a:rPr lang="en-US" dirty="0"/>
              <a:t> is 320 </a:t>
            </a:r>
            <a:r>
              <a:rPr lang="en-US" dirty="0" err="1"/>
              <a:t>mOsm</a:t>
            </a:r>
            <a:endParaRPr lang="en-US" dirty="0"/>
          </a:p>
          <a:p>
            <a:endParaRPr lang="en-US" dirty="0"/>
          </a:p>
        </p:txBody>
      </p:sp>
    </p:spTree>
    <p:extLst>
      <p:ext uri="{BB962C8B-B14F-4D97-AF65-F5344CB8AC3E}">
        <p14:creationId xmlns:p14="http://schemas.microsoft.com/office/powerpoint/2010/main" val="770022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TONICITY</a:t>
            </a:r>
          </a:p>
        </p:txBody>
      </p:sp>
      <p:sp>
        <p:nvSpPr>
          <p:cNvPr id="3" name="Content Placeholder 2"/>
          <p:cNvSpPr>
            <a:spLocks noGrp="1"/>
          </p:cNvSpPr>
          <p:nvPr>
            <p:ph idx="1"/>
          </p:nvPr>
        </p:nvSpPr>
        <p:spPr/>
        <p:txBody>
          <a:bodyPr>
            <a:normAutofit fontScale="85000" lnSpcReduction="20000"/>
          </a:bodyPr>
          <a:lstStyle/>
          <a:p>
            <a:pPr marL="869950" lvl="1"/>
            <a:r>
              <a:rPr lang="en-US" altLang="en-US" b="1" dirty="0"/>
              <a:t>Tonicity is relative measure, comparing the concentration of </a:t>
            </a:r>
            <a:r>
              <a:rPr lang="en-US" altLang="en-US" b="1" dirty="0" err="1"/>
              <a:t>impermeant</a:t>
            </a:r>
            <a:r>
              <a:rPr lang="en-US" altLang="en-US" b="1" dirty="0"/>
              <a:t> solutes in the intracellular fluid (ICF) to the concentration of </a:t>
            </a:r>
            <a:r>
              <a:rPr lang="en-US" altLang="en-US" b="1" dirty="0" err="1"/>
              <a:t>impermeant</a:t>
            </a:r>
            <a:r>
              <a:rPr lang="en-US" altLang="en-US" b="1" dirty="0"/>
              <a:t> solutes in the fluid surrounding the cell, that is, the extracellular fluid (ECF)</a:t>
            </a:r>
          </a:p>
          <a:p>
            <a:pPr marL="869950" lvl="1"/>
            <a:r>
              <a:rPr lang="en-US" altLang="en-US" b="1" dirty="0"/>
              <a:t>ICF</a:t>
            </a:r>
            <a:r>
              <a:rPr lang="en-US" altLang="en-US" dirty="0"/>
              <a:t> = intracellular fluid (compartment)</a:t>
            </a:r>
          </a:p>
          <a:p>
            <a:pPr marL="1685925" lvl="2"/>
            <a:r>
              <a:rPr lang="en-US" altLang="en-US" dirty="0"/>
              <a:t>Fluid within cells</a:t>
            </a:r>
          </a:p>
          <a:p>
            <a:pPr marL="869950" lvl="1"/>
            <a:r>
              <a:rPr lang="en-US" altLang="en-US" b="1" dirty="0"/>
              <a:t>ECF</a:t>
            </a:r>
            <a:r>
              <a:rPr lang="en-US" altLang="en-US" dirty="0"/>
              <a:t> = extracellular fluid</a:t>
            </a:r>
          </a:p>
          <a:p>
            <a:pPr marL="1685925" lvl="2"/>
            <a:r>
              <a:rPr lang="en-US" altLang="en-US" dirty="0"/>
              <a:t>Fluid outside cells but within body</a:t>
            </a:r>
          </a:p>
          <a:p>
            <a:pPr marL="1685925" lvl="2"/>
            <a:r>
              <a:rPr lang="en-US" altLang="en-US" dirty="0"/>
              <a:t>Is the “internal environment”</a:t>
            </a:r>
          </a:p>
          <a:p>
            <a:pPr marL="1685925" lvl="2"/>
            <a:r>
              <a:rPr lang="en-US" altLang="en-US" dirty="0"/>
              <a:t>Subdivisions</a:t>
            </a:r>
          </a:p>
          <a:p>
            <a:pPr marL="2514600" lvl="3"/>
            <a:r>
              <a:rPr lang="en-US" altLang="en-US" dirty="0"/>
              <a:t>Plasma: fluid around blood cells</a:t>
            </a:r>
          </a:p>
          <a:p>
            <a:pPr marL="2514600" lvl="3"/>
            <a:r>
              <a:rPr lang="en-US" altLang="en-US" dirty="0"/>
              <a:t>Tissue fluid: fluid surrounding other cells called interstitial fluid (ISF)</a:t>
            </a:r>
          </a:p>
          <a:p>
            <a:endParaRPr lang="en-US" dirty="0"/>
          </a:p>
        </p:txBody>
      </p:sp>
    </p:spTree>
    <p:extLst>
      <p:ext uri="{BB962C8B-B14F-4D97-AF65-F5344CB8AC3E}">
        <p14:creationId xmlns:p14="http://schemas.microsoft.com/office/powerpoint/2010/main" val="3652196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title"/>
          </p:nvPr>
        </p:nvSpPr>
        <p:spPr>
          <a:xfrm>
            <a:off x="2413000" y="177800"/>
            <a:ext cx="7340600" cy="1270000"/>
          </a:xfrm>
        </p:spPr>
        <p:txBody>
          <a:bodyPr/>
          <a:lstStyle/>
          <a:p>
            <a:r>
              <a:rPr lang="en-US" altLang="en-US" b="1" dirty="0"/>
              <a:t>ECF AND ICF</a:t>
            </a:r>
          </a:p>
        </p:txBody>
      </p:sp>
      <p:sp>
        <p:nvSpPr>
          <p:cNvPr id="32771" name="Connector 6"/>
          <p:cNvSpPr>
            <a:spLocks noChangeArrowheads="1"/>
          </p:cNvSpPr>
          <p:nvPr/>
        </p:nvSpPr>
        <p:spPr bwMode="auto">
          <a:xfrm>
            <a:off x="5334000" y="1600200"/>
            <a:ext cx="4648200" cy="4495800"/>
          </a:xfrm>
          <a:prstGeom prst="flowChartConnector">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1pPr>
            <a:lvl2pPr marL="742950" indent="-28575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2pPr>
            <a:lvl3pPr marL="1143000" indent="-22860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3pPr>
            <a:lvl4pPr marL="1600200" indent="-22860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4pPr>
            <a:lvl5pPr marL="2057400" indent="-22860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endParaRPr lang="en-US" altLang="en-US"/>
          </a:p>
        </p:txBody>
      </p:sp>
      <p:sp>
        <p:nvSpPr>
          <p:cNvPr id="32772" name="TextBox 7"/>
          <p:cNvSpPr txBox="1">
            <a:spLocks noChangeArrowheads="1"/>
          </p:cNvSpPr>
          <p:nvPr/>
        </p:nvSpPr>
        <p:spPr bwMode="auto">
          <a:xfrm>
            <a:off x="6400800" y="2817340"/>
            <a:ext cx="2364259"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1pPr>
            <a:lvl2pPr marL="742950" indent="-28575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2pPr>
            <a:lvl3pPr marL="1143000" indent="-22860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3pPr>
            <a:lvl4pPr marL="1600200" indent="-22860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4pPr>
            <a:lvl5pPr marL="2057400" indent="-22860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r>
              <a:rPr lang="en-US" altLang="en-US" dirty="0"/>
              <a:t>K+      PO</a:t>
            </a:r>
            <a:r>
              <a:rPr lang="en-US" altLang="en-US" baseline="-25000" dirty="0"/>
              <a:t>4</a:t>
            </a:r>
            <a:r>
              <a:rPr lang="en-US" altLang="en-US" baseline="30000" dirty="0"/>
              <a:t>2-</a:t>
            </a:r>
            <a:endParaRPr lang="en-US" altLang="en-US" dirty="0"/>
          </a:p>
          <a:p>
            <a:pPr eaLnBrk="1" hangingPunct="1"/>
            <a:endParaRPr lang="en-US" altLang="en-US" baseline="30000" dirty="0"/>
          </a:p>
          <a:p>
            <a:pPr eaLnBrk="1" hangingPunct="1"/>
            <a:r>
              <a:rPr lang="en-US" altLang="en-US" dirty="0"/>
              <a:t>ATP    Amino Acids</a:t>
            </a:r>
          </a:p>
          <a:p>
            <a:pPr eaLnBrk="1" hangingPunct="1"/>
            <a:endParaRPr lang="en-US" altLang="en-US" dirty="0"/>
          </a:p>
          <a:p>
            <a:pPr eaLnBrk="1" hangingPunct="1"/>
            <a:r>
              <a:rPr lang="en-US" altLang="en-US" dirty="0"/>
              <a:t>Proteins</a:t>
            </a:r>
          </a:p>
        </p:txBody>
      </p:sp>
      <p:sp>
        <p:nvSpPr>
          <p:cNvPr id="32773" name="TextBox 8"/>
          <p:cNvSpPr txBox="1">
            <a:spLocks noChangeArrowheads="1"/>
          </p:cNvSpPr>
          <p:nvPr/>
        </p:nvSpPr>
        <p:spPr bwMode="auto">
          <a:xfrm>
            <a:off x="1981200" y="2693773"/>
            <a:ext cx="2438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1pPr>
            <a:lvl2pPr marL="742950" indent="-28575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2pPr>
            <a:lvl3pPr marL="1143000" indent="-22860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3pPr>
            <a:lvl4pPr marL="1600200" indent="-22860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4pPr>
            <a:lvl5pPr marL="2057400" indent="-22860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9pPr>
          </a:lstStyle>
          <a:p>
            <a:pPr eaLnBrk="1" hangingPunct="1"/>
            <a:r>
              <a:rPr lang="en-US" altLang="en-US" dirty="0"/>
              <a:t>Na+   Mg</a:t>
            </a:r>
            <a:r>
              <a:rPr lang="en-US" altLang="en-US" baseline="30000" dirty="0"/>
              <a:t>2+</a:t>
            </a:r>
          </a:p>
          <a:p>
            <a:pPr eaLnBrk="1" hangingPunct="1"/>
            <a:endParaRPr lang="en-US" altLang="en-US" dirty="0"/>
          </a:p>
          <a:p>
            <a:pPr eaLnBrk="1" hangingPunct="1"/>
            <a:r>
              <a:rPr lang="en-US" altLang="en-US" dirty="0"/>
              <a:t>HCO</a:t>
            </a:r>
            <a:r>
              <a:rPr lang="en-US" altLang="en-US" baseline="-25000" dirty="0"/>
              <a:t>3</a:t>
            </a:r>
            <a:r>
              <a:rPr lang="en-US" altLang="en-US" dirty="0"/>
              <a:t>-     Cl-</a:t>
            </a:r>
          </a:p>
          <a:p>
            <a:pPr eaLnBrk="1" hangingPunct="1"/>
            <a:endParaRPr lang="en-US" altLang="en-US" dirty="0"/>
          </a:p>
          <a:p>
            <a:pPr eaLnBrk="1" hangingPunct="1"/>
            <a:endParaRPr lang="en-US" altLang="en-US" dirty="0"/>
          </a:p>
          <a:p>
            <a:pPr eaLnBrk="1" hangingPunct="1"/>
            <a:r>
              <a:rPr lang="en-US" altLang="en-US" dirty="0"/>
              <a:t>Glucose  Ca</a:t>
            </a:r>
            <a:r>
              <a:rPr lang="en-US" altLang="en-US" baseline="30000" dirty="0"/>
              <a:t>2+</a:t>
            </a:r>
          </a:p>
        </p:txBody>
      </p:sp>
      <p:sp>
        <p:nvSpPr>
          <p:cNvPr id="32774" name="TextBox 9"/>
          <p:cNvSpPr txBox="1">
            <a:spLocks noChangeArrowheads="1"/>
          </p:cNvSpPr>
          <p:nvPr/>
        </p:nvSpPr>
        <p:spPr bwMode="auto">
          <a:xfrm>
            <a:off x="6400800" y="4953001"/>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1pPr>
            <a:lvl2pPr marL="742950" indent="-28575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2pPr>
            <a:lvl3pPr marL="1143000" indent="-22860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3pPr>
            <a:lvl4pPr marL="1600200" indent="-22860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4pPr>
            <a:lvl5pPr marL="2057400" indent="-22860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9pPr>
          </a:lstStyle>
          <a:p>
            <a:pPr algn="ctr" eaLnBrk="1" hangingPunct="1"/>
            <a:r>
              <a:rPr lang="en-US" altLang="en-US" sz="3600" b="1"/>
              <a:t>ICF</a:t>
            </a:r>
          </a:p>
        </p:txBody>
      </p:sp>
      <p:sp>
        <p:nvSpPr>
          <p:cNvPr id="32775" name="TextBox 10"/>
          <p:cNvSpPr txBox="1">
            <a:spLocks noChangeArrowheads="1"/>
          </p:cNvSpPr>
          <p:nvPr/>
        </p:nvSpPr>
        <p:spPr bwMode="auto">
          <a:xfrm>
            <a:off x="1752600" y="4953000"/>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1pPr>
            <a:lvl2pPr marL="742950" indent="-28575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2pPr>
            <a:lvl3pPr marL="1143000" indent="-22860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3pPr>
            <a:lvl4pPr marL="1600200" indent="-22860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4pPr>
            <a:lvl5pPr marL="2057400" indent="-228600" eaLnBrk="0" hangingPunct="0">
              <a:defRPr sz="2400">
                <a:solidFill>
                  <a:srgbClr val="000000"/>
                </a:solidFill>
                <a:latin typeface="Times New Roman" panose="02020603050405020304" pitchFamily="18" charset="0"/>
                <a:ea typeface="ヒラギノ明朝 ProN W3" charset="-128"/>
                <a:sym typeface="Times New Roman" panose="02020603050405020304" pitchFamily="18" charset="0"/>
              </a:defRPr>
            </a:lvl5pPr>
            <a:lvl6pPr marL="25146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6pPr>
            <a:lvl7pPr marL="29718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7pPr>
            <a:lvl8pPr marL="34290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8pPr>
            <a:lvl9pPr marL="3886200" indent="-228600" eaLnBrk="0" fontAlgn="base" hangingPunct="0">
              <a:spcBef>
                <a:spcPct val="0"/>
              </a:spcBef>
              <a:spcAft>
                <a:spcPct val="0"/>
              </a:spcAft>
              <a:defRPr sz="2400">
                <a:solidFill>
                  <a:srgbClr val="000000"/>
                </a:solidFill>
                <a:latin typeface="Times New Roman" panose="02020603050405020304" pitchFamily="18" charset="0"/>
                <a:ea typeface="ヒラギノ明朝 ProN W3" charset="-128"/>
                <a:sym typeface="Times New Roman" panose="02020603050405020304" pitchFamily="18" charset="0"/>
              </a:defRPr>
            </a:lvl9pPr>
          </a:lstStyle>
          <a:p>
            <a:pPr algn="ctr" eaLnBrk="1" hangingPunct="1"/>
            <a:r>
              <a:rPr lang="en-US" altLang="en-US" sz="3600" b="1"/>
              <a:t>ECF:</a:t>
            </a:r>
          </a:p>
          <a:p>
            <a:pPr algn="ctr" eaLnBrk="1" hangingPunct="1"/>
            <a:r>
              <a:rPr lang="en-US" altLang="en-US" sz="3600" b="1"/>
              <a:t>ISF or Plasma</a:t>
            </a:r>
          </a:p>
        </p:txBody>
      </p:sp>
    </p:spTree>
    <p:extLst>
      <p:ext uri="{BB962C8B-B14F-4D97-AF65-F5344CB8AC3E}">
        <p14:creationId xmlns:p14="http://schemas.microsoft.com/office/powerpoint/2010/main" val="883732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DIALYSIS AND OSMOSIS</a:t>
            </a:r>
          </a:p>
        </p:txBody>
      </p:sp>
      <p:sp>
        <p:nvSpPr>
          <p:cNvPr id="3" name="Content Placeholder 2"/>
          <p:cNvSpPr>
            <a:spLocks noGrp="1"/>
          </p:cNvSpPr>
          <p:nvPr>
            <p:ph idx="1"/>
          </p:nvPr>
        </p:nvSpPr>
        <p:spPr/>
        <p:txBody>
          <a:bodyPr/>
          <a:lstStyle/>
          <a:p>
            <a:r>
              <a:rPr lang="en-US" b="1" dirty="0"/>
              <a:t>Dialysis:</a:t>
            </a:r>
            <a:r>
              <a:rPr lang="en-US" dirty="0"/>
              <a:t>  the diffusion of </a:t>
            </a:r>
            <a:r>
              <a:rPr lang="en-US" b="1" dirty="0"/>
              <a:t>“solutes”</a:t>
            </a:r>
            <a:r>
              <a:rPr lang="en-US" dirty="0"/>
              <a:t> across a semi-permeable membrane.</a:t>
            </a:r>
          </a:p>
          <a:p>
            <a:pPr marL="0" indent="0">
              <a:buNone/>
            </a:pPr>
            <a:endParaRPr lang="en-US" dirty="0"/>
          </a:p>
          <a:p>
            <a:r>
              <a:rPr lang="en-US" b="1" dirty="0"/>
              <a:t>Osmosis:</a:t>
            </a:r>
            <a:r>
              <a:rPr lang="en-US" dirty="0"/>
              <a:t>  the diffusion of </a:t>
            </a:r>
            <a:r>
              <a:rPr lang="en-US" b="1" dirty="0"/>
              <a:t>“water”</a:t>
            </a:r>
            <a:r>
              <a:rPr lang="en-US" dirty="0"/>
              <a:t> across a semi-permeable membrane.</a:t>
            </a:r>
          </a:p>
          <a:p>
            <a:pPr marL="0" indent="0">
              <a:buNone/>
            </a:pPr>
            <a:r>
              <a:rPr lang="en-US" dirty="0"/>
              <a:t>	Factors that determine rate of osmosis:</a:t>
            </a:r>
          </a:p>
          <a:p>
            <a:pPr marL="0" indent="0">
              <a:buNone/>
            </a:pPr>
            <a:r>
              <a:rPr lang="en-US" dirty="0"/>
              <a:t>		1.  the osmolality of the two solutions separated by the membrane</a:t>
            </a:r>
          </a:p>
          <a:p>
            <a:pPr marL="0" indent="0">
              <a:buNone/>
            </a:pPr>
            <a:r>
              <a:rPr lang="en-US" dirty="0"/>
              <a:t>		2.  the permeability of the membrane to the solutes involved</a:t>
            </a:r>
          </a:p>
        </p:txBody>
      </p:sp>
    </p:spTree>
    <p:extLst>
      <p:ext uri="{BB962C8B-B14F-4D97-AF65-F5344CB8AC3E}">
        <p14:creationId xmlns:p14="http://schemas.microsoft.com/office/powerpoint/2010/main" val="356851928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164</TotalTime>
  <Words>415</Words>
  <Application>Microsoft Macintosh PowerPoint</Application>
  <PresentationFormat>Widescreen</PresentationFormat>
  <Paragraphs>76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ヒラギノ明朝 ProN W3</vt:lpstr>
      <vt:lpstr>Arial</vt:lpstr>
      <vt:lpstr>Garamond</vt:lpstr>
      <vt:lpstr>Times New Roman</vt:lpstr>
      <vt:lpstr>Organic</vt:lpstr>
      <vt:lpstr>LAB 4</vt:lpstr>
      <vt:lpstr>OBJECTIVES</vt:lpstr>
      <vt:lpstr>SELECTIVE PERMEABILITY AND OSMOSIS</vt:lpstr>
      <vt:lpstr>DIRECTION OF TRANSPORT</vt:lpstr>
      <vt:lpstr>TONICITY</vt:lpstr>
      <vt:lpstr>TONICITY</vt:lpstr>
      <vt:lpstr>TONICITY</vt:lpstr>
      <vt:lpstr>ECF AND ICF</vt:lpstr>
      <vt:lpstr>DIALYSIS AND OSMOSIS</vt:lpstr>
      <vt:lpstr>RED BLOOD CELLS ACTING AS OSMOMETERS</vt:lpstr>
      <vt:lpstr>DIALYSIS TUBING</vt:lpstr>
      <vt:lpstr>CHARACTERISTICS THAT AFFECT MEMBRANE PERMEABILITY OF A SUBSTANCE</vt:lpstr>
    </vt:vector>
  </TitlesOfParts>
  <Company>SLCC</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Evelyn Galvez</dc:creator>
  <cp:lastModifiedBy>Melaney Farr</cp:lastModifiedBy>
  <cp:revision>34</cp:revision>
  <dcterms:created xsi:type="dcterms:W3CDTF">2017-05-04T20:08:27Z</dcterms:created>
  <dcterms:modified xsi:type="dcterms:W3CDTF">2018-08-14T16:09:42Z</dcterms:modified>
</cp:coreProperties>
</file>