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8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95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1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B061BE-2490-411B-888D-B65E93217CEC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B1BC1-2AE2-41F7-9E67-5A38A58650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5870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B1BC1-2AE2-41F7-9E67-5A38A586504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B1BC1-2AE2-41F7-9E67-5A38A586504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83FB9-5FBB-48AB-9752-276DBED5E00F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E0FCC3D-8FDC-448D-9F62-4AF00B01BA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83FB9-5FBB-48AB-9752-276DBED5E00F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FCC3D-8FDC-448D-9F62-4AF00B01BA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E0FCC3D-8FDC-448D-9F62-4AF00B01BA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83FB9-5FBB-48AB-9752-276DBED5E00F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83FB9-5FBB-48AB-9752-276DBED5E00F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E0FCC3D-8FDC-448D-9F62-4AF00B01BA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83FB9-5FBB-48AB-9752-276DBED5E00F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E0FCC3D-8FDC-448D-9F62-4AF00B01BA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BB83FB9-5FBB-48AB-9752-276DBED5E00F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FCC3D-8FDC-448D-9F62-4AF00B01BA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83FB9-5FBB-48AB-9752-276DBED5E00F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E0FCC3D-8FDC-448D-9F62-4AF00B01BA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83FB9-5FBB-48AB-9752-276DBED5E00F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E0FCC3D-8FDC-448D-9F62-4AF00B01BA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83FB9-5FBB-48AB-9752-276DBED5E00F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0FCC3D-8FDC-448D-9F62-4AF00B01BA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E0FCC3D-8FDC-448D-9F62-4AF00B01BA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83FB9-5FBB-48AB-9752-276DBED5E00F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E0FCC3D-8FDC-448D-9F62-4AF00B01BA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BB83FB9-5FBB-48AB-9752-276DBED5E00F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BB83FB9-5FBB-48AB-9752-276DBED5E00F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E0FCC3D-8FDC-448D-9F62-4AF00B01BA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watch?v=A8cI6FkcG4c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Objectives: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Understand diffusion, osmosis, osmolarity, osmolality, semi- permeable membrane, tonicity, crenation, hemolysis.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What effects the permeability of a cell membrane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Lab </a:t>
            </a:r>
            <a:r>
              <a:rPr lang="en-US" smtClean="0"/>
              <a:t>4: </a:t>
            </a:r>
            <a:r>
              <a:rPr lang="en-US" dirty="0"/>
              <a:t>Osmosis and Diffusion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04800" y="2514600"/>
            <a:ext cx="8458200" cy="3962400"/>
          </a:xfrm>
        </p:spPr>
        <p:txBody>
          <a:bodyPr>
            <a:normAutofit/>
          </a:bodyPr>
          <a:lstStyle/>
          <a:p>
            <a:pPr algn="l"/>
            <a:r>
              <a:rPr lang="en-US" b="0" cap="none" dirty="0"/>
              <a:t>Activity 1:</a:t>
            </a:r>
          </a:p>
          <a:p>
            <a:pPr algn="l"/>
            <a:r>
              <a:rPr lang="en-US" sz="1400" b="0" cap="none" dirty="0"/>
              <a:t>A. Selective permeability and osmosis</a:t>
            </a:r>
          </a:p>
          <a:p>
            <a:pPr algn="l"/>
            <a:r>
              <a:rPr lang="en-US" sz="1400" b="0" cap="none" dirty="0"/>
              <a:t>Solution A-15% Sucrose</a:t>
            </a:r>
          </a:p>
          <a:p>
            <a:pPr algn="l"/>
            <a:r>
              <a:rPr lang="en-US" sz="1400" b="0" cap="none" dirty="0"/>
              <a:t>Solution B- 30% Sucrose</a:t>
            </a:r>
          </a:p>
          <a:p>
            <a:pPr algn="l"/>
            <a:r>
              <a:rPr lang="en-US" sz="1400" b="0" cap="none" dirty="0"/>
              <a:t>Solution C-Distilled Water (Isotonic)</a:t>
            </a:r>
          </a:p>
          <a:p>
            <a:pPr algn="l"/>
            <a:endParaRPr lang="en-US" sz="1400" b="0" cap="none" dirty="0"/>
          </a:p>
          <a:p>
            <a:pPr algn="l"/>
            <a:r>
              <a:rPr lang="en-US" sz="1400" b="0" cap="none" dirty="0"/>
              <a:t>B. Dialysis across a Semi-permeable Membrane</a:t>
            </a:r>
          </a:p>
          <a:p>
            <a:pPr algn="l"/>
            <a:r>
              <a:rPr lang="en-US" sz="1400" b="0" cap="none" dirty="0"/>
              <a:t>What do you predict to happen after some time passes?</a:t>
            </a:r>
          </a:p>
          <a:p>
            <a:pPr algn="l"/>
            <a:r>
              <a:rPr lang="en-US" sz="1400" b="0" cap="none" dirty="0"/>
              <a:t>Iodine passes into the dialysis tubing and the solution turns blue.</a:t>
            </a:r>
          </a:p>
          <a:p>
            <a:pPr algn="l"/>
            <a:endParaRPr lang="en-US" sz="1400" b="0" cap="none" dirty="0"/>
          </a:p>
          <a:p>
            <a:pPr algn="l"/>
            <a:r>
              <a:rPr lang="en-US" sz="1400" b="0" cap="none" dirty="0"/>
              <a:t>C. Red Blood Cells as Osmometers</a:t>
            </a:r>
          </a:p>
          <a:p>
            <a:pPr algn="l"/>
            <a:r>
              <a:rPr lang="en-US" sz="1400" b="0" cap="none" dirty="0"/>
              <a:t>Tube A- Hypotonic to cell (</a:t>
            </a:r>
            <a:r>
              <a:rPr lang="en-US" sz="1400" b="0" cap="none" dirty="0" err="1"/>
              <a:t>hemolyse</a:t>
            </a:r>
            <a:r>
              <a:rPr lang="en-US" sz="1400" b="0" cap="none" dirty="0"/>
              <a:t>)</a:t>
            </a:r>
          </a:p>
          <a:p>
            <a:pPr algn="l"/>
            <a:r>
              <a:rPr lang="en-US" sz="1400" b="0" cap="none" dirty="0"/>
              <a:t>Tube B- Isotonic to cell</a:t>
            </a:r>
          </a:p>
          <a:p>
            <a:pPr algn="l"/>
            <a:r>
              <a:rPr lang="en-US" sz="1400" b="0" cap="none" dirty="0"/>
              <a:t>Tube C-Hypertonic to cell (Crenate)</a:t>
            </a:r>
          </a:p>
          <a:p>
            <a:pPr algn="l"/>
            <a:endParaRPr lang="en-US" sz="1400" b="0" cap="none" dirty="0"/>
          </a:p>
          <a:p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Procedure</a:t>
            </a:r>
          </a:p>
        </p:txBody>
      </p:sp>
      <p:pic>
        <p:nvPicPr>
          <p:cNvPr id="22530" name="Picture 2" descr="http://www.connecticutvalleybiological.com/isotope/b/br3001%20BEFORE%20AND%20AFTER-51fc3b6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2667000"/>
            <a:ext cx="2004164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Bonus Questions!!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Answer questions in your group and make sure to get them checked off before you leave for participation points today!</a:t>
            </a:r>
          </a:p>
          <a:p>
            <a:pPr marL="0" indent="0">
              <a:buNone/>
            </a:pPr>
            <a:r>
              <a:rPr lang="en-US" sz="3000" dirty="0" smtClean="0"/>
              <a:t>1.What is the osmolarity of a 3 molar NaCl solution?</a:t>
            </a:r>
          </a:p>
          <a:p>
            <a:pPr marL="0" indent="0">
              <a:buNone/>
            </a:pPr>
            <a:r>
              <a:rPr lang="en-US" sz="3000" dirty="0" smtClean="0"/>
              <a:t>2. What is the molarity of a solution made by dissolving 22.5g of Mg(NO3)2 in enough water to make 450 mL of solution?</a:t>
            </a:r>
          </a:p>
          <a:p>
            <a:pPr marL="0" indent="0">
              <a:buNone/>
            </a:pPr>
            <a:r>
              <a:rPr lang="en-US" sz="3000" dirty="0" smtClean="0"/>
              <a:t>3. Calculate the volume, in liters, of a 3.0M NaOH solution containing 0.456 mol of NaOH</a:t>
            </a:r>
          </a:p>
          <a:p>
            <a:pPr marL="0" indent="0">
              <a:buNone/>
            </a:pPr>
            <a:r>
              <a:rPr lang="en-US" sz="3000" dirty="0" smtClean="0"/>
              <a:t>4. What is the osmolarity of each of the following solutions?</a:t>
            </a:r>
          </a:p>
          <a:p>
            <a:pPr marL="0" indent="0">
              <a:buNone/>
            </a:pPr>
            <a:r>
              <a:rPr lang="en-US" sz="3000" dirty="0" smtClean="0"/>
              <a:t>a)0.25 M NaBr	b) 0.15 M Na2SO4		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401485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600" dirty="0"/>
              <a:t>Choose the correct lettered answer (A, B, C or D) from below to complete each sentence: </a:t>
            </a:r>
          </a:p>
          <a:p>
            <a:pPr>
              <a:buNone/>
            </a:pPr>
            <a:endParaRPr lang="en-US" sz="1600" dirty="0"/>
          </a:p>
          <a:p>
            <a:pPr>
              <a:buNone/>
            </a:pPr>
            <a:r>
              <a:rPr lang="en-US" sz="1600" dirty="0"/>
              <a:t>1. Imagine you are placing cells in some solution. </a:t>
            </a:r>
          </a:p>
          <a:p>
            <a:pPr>
              <a:buNone/>
            </a:pPr>
            <a:r>
              <a:rPr lang="en-US" sz="1600" dirty="0"/>
              <a:t>If the solution is isotonic compared to the intracellular fluid (ICF), it ____</a:t>
            </a:r>
            <a:r>
              <a:rPr lang="en-US" sz="1600" dirty="0">
                <a:solidFill>
                  <a:schemeClr val="accent1"/>
                </a:solidFill>
              </a:rPr>
              <a:t>C</a:t>
            </a:r>
            <a:r>
              <a:rPr lang="en-US" sz="1600" dirty="0"/>
              <a:t>______. </a:t>
            </a:r>
          </a:p>
          <a:p>
            <a:pPr>
              <a:buNone/>
            </a:pPr>
            <a:r>
              <a:rPr lang="en-US" sz="1600" dirty="0"/>
              <a:t>If the solution is </a:t>
            </a:r>
            <a:r>
              <a:rPr lang="en-US" sz="1600" dirty="0" err="1"/>
              <a:t>isosmotic</a:t>
            </a:r>
            <a:r>
              <a:rPr lang="en-US" sz="1600" dirty="0"/>
              <a:t> compared to the intracellular fluid, it _____</a:t>
            </a:r>
            <a:r>
              <a:rPr lang="en-US" sz="1600" dirty="0">
                <a:solidFill>
                  <a:schemeClr val="accent1"/>
                </a:solidFill>
              </a:rPr>
              <a:t>B</a:t>
            </a:r>
            <a:r>
              <a:rPr lang="en-US" sz="1600" dirty="0"/>
              <a:t>_____. </a:t>
            </a:r>
          </a:p>
          <a:p>
            <a:pPr>
              <a:buNone/>
            </a:pPr>
            <a:r>
              <a:rPr lang="en-US" sz="1600" dirty="0"/>
              <a:t>If the solution is hypotonic compared to the intracellular fluid, it ____</a:t>
            </a:r>
            <a:r>
              <a:rPr lang="en-US" sz="1600" dirty="0">
                <a:solidFill>
                  <a:schemeClr val="accent1"/>
                </a:solidFill>
              </a:rPr>
              <a:t>A</a:t>
            </a:r>
            <a:r>
              <a:rPr lang="en-US" sz="1600" dirty="0"/>
              <a:t>______. </a:t>
            </a:r>
          </a:p>
          <a:p>
            <a:pPr>
              <a:buNone/>
            </a:pPr>
            <a:r>
              <a:rPr lang="en-US" sz="1600" dirty="0"/>
              <a:t>If the solution is </a:t>
            </a:r>
            <a:r>
              <a:rPr lang="en-US" sz="1600" dirty="0" err="1"/>
              <a:t>hyposmotic</a:t>
            </a:r>
            <a:r>
              <a:rPr lang="en-US" sz="1600" dirty="0"/>
              <a:t> compared to the intracellular fluid, it ___</a:t>
            </a:r>
            <a:r>
              <a:rPr lang="en-US" sz="1600" dirty="0">
                <a:solidFill>
                  <a:schemeClr val="accent1"/>
                </a:solidFill>
              </a:rPr>
              <a:t>D</a:t>
            </a:r>
            <a:r>
              <a:rPr lang="en-US" sz="1600" dirty="0"/>
              <a:t>_______. </a:t>
            </a:r>
          </a:p>
          <a:p>
            <a:pPr>
              <a:buNone/>
            </a:pPr>
            <a:endParaRPr lang="en-US" sz="1600" dirty="0"/>
          </a:p>
          <a:p>
            <a:pPr>
              <a:buNone/>
            </a:pPr>
            <a:endParaRPr lang="en-US" sz="1600" dirty="0"/>
          </a:p>
          <a:p>
            <a:pPr>
              <a:buNone/>
            </a:pPr>
            <a:r>
              <a:rPr lang="en-US" sz="1600" dirty="0"/>
              <a:t>A: will cause the cell to swell </a:t>
            </a:r>
          </a:p>
          <a:p>
            <a:pPr>
              <a:buNone/>
            </a:pPr>
            <a:r>
              <a:rPr lang="en-US" sz="1600" dirty="0"/>
              <a:t>B: contains the same concentration of total solute particles as the ICF </a:t>
            </a:r>
          </a:p>
          <a:p>
            <a:pPr>
              <a:buNone/>
            </a:pPr>
            <a:r>
              <a:rPr lang="en-US" sz="1600" dirty="0"/>
              <a:t>C: contains the same concentration of </a:t>
            </a:r>
            <a:r>
              <a:rPr lang="en-US" sz="1600" dirty="0" err="1"/>
              <a:t>impermeant</a:t>
            </a:r>
            <a:r>
              <a:rPr lang="en-US" sz="1600" dirty="0"/>
              <a:t> solutes as the ICF </a:t>
            </a:r>
          </a:p>
          <a:p>
            <a:pPr>
              <a:buNone/>
            </a:pPr>
            <a:r>
              <a:rPr lang="en-US" sz="1600" dirty="0"/>
              <a:t>D: contains a lower concentration of total solute particles than the ICF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Pre-Lab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850392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b="1" dirty="0"/>
              <a:t>Sample calculations </a:t>
            </a:r>
          </a:p>
          <a:p>
            <a:pPr marL="342900" indent="-342900">
              <a:buNone/>
            </a:pPr>
            <a:r>
              <a:rPr lang="en-US" sz="1600" dirty="0"/>
              <a:t>1.  How would you make a 30% (w/v) solution of glycerol?  </a:t>
            </a:r>
          </a:p>
          <a:p>
            <a:pPr marL="342900" indent="-342900">
              <a:buNone/>
            </a:pPr>
            <a:r>
              <a:rPr lang="en-US" sz="1600" dirty="0">
                <a:solidFill>
                  <a:schemeClr val="accent1"/>
                </a:solidFill>
              </a:rPr>
              <a:t>	Add 30g of glycerol and then fill to 100ml with distilled water.</a:t>
            </a:r>
          </a:p>
          <a:p>
            <a:pPr>
              <a:buNone/>
            </a:pPr>
            <a:r>
              <a:rPr lang="en-US" sz="1600" dirty="0"/>
              <a:t>2. What would the molarity of the above solution be? (The chemical formula for glycerol is C3H8O3.) </a:t>
            </a:r>
          </a:p>
          <a:p>
            <a:pPr>
              <a:buNone/>
            </a:pPr>
            <a:r>
              <a:rPr lang="en-US" sz="1600" dirty="0">
                <a:solidFill>
                  <a:schemeClr val="accent1"/>
                </a:solidFill>
              </a:rPr>
              <a:t>	3.26 M</a:t>
            </a:r>
          </a:p>
          <a:p>
            <a:pPr>
              <a:buNone/>
            </a:pPr>
            <a:r>
              <a:rPr lang="en-US" sz="1600" dirty="0"/>
              <a:t>3. What is the osmolarity of the above solution? </a:t>
            </a:r>
          </a:p>
          <a:p>
            <a:pPr>
              <a:buNone/>
            </a:pPr>
            <a:r>
              <a:rPr lang="en-US" sz="1600" dirty="0"/>
              <a:t>	</a:t>
            </a:r>
            <a:r>
              <a:rPr lang="en-US" sz="1600" dirty="0">
                <a:solidFill>
                  <a:schemeClr val="accent1"/>
                </a:solidFill>
              </a:rPr>
              <a:t>3.26 </a:t>
            </a:r>
            <a:r>
              <a:rPr lang="en-US" sz="1600" dirty="0" err="1">
                <a:solidFill>
                  <a:schemeClr val="accent1"/>
                </a:solidFill>
              </a:rPr>
              <a:t>Osm</a:t>
            </a:r>
            <a:r>
              <a:rPr lang="en-US" sz="1600" dirty="0">
                <a:solidFill>
                  <a:schemeClr val="accent1"/>
                </a:solidFill>
              </a:rPr>
              <a:t>/L(glycerol does not disassociate in water)</a:t>
            </a:r>
          </a:p>
          <a:p>
            <a:pPr>
              <a:buNone/>
            </a:pPr>
            <a:r>
              <a:rPr lang="en-US" sz="1600" dirty="0"/>
              <a:t>4. What is the osmolarity of a 20% NaCl solution? </a:t>
            </a:r>
          </a:p>
          <a:p>
            <a:pPr>
              <a:buNone/>
            </a:pPr>
            <a:r>
              <a:rPr lang="en-US" sz="1600" dirty="0">
                <a:solidFill>
                  <a:schemeClr val="accent1"/>
                </a:solidFill>
              </a:rPr>
              <a:t>	6.90 </a:t>
            </a:r>
            <a:r>
              <a:rPr lang="en-US" sz="1600" dirty="0" err="1">
                <a:solidFill>
                  <a:schemeClr val="accent1"/>
                </a:solidFill>
              </a:rPr>
              <a:t>Osm</a:t>
            </a:r>
            <a:r>
              <a:rPr lang="en-US" sz="1600" dirty="0">
                <a:solidFill>
                  <a:schemeClr val="accent1"/>
                </a:solidFill>
              </a:rPr>
              <a:t>/L</a:t>
            </a:r>
          </a:p>
          <a:p>
            <a:pPr>
              <a:buNone/>
            </a:pPr>
            <a:r>
              <a:rPr lang="en-US" sz="1600" dirty="0"/>
              <a:t>5. Assuming that these solutes are </a:t>
            </a:r>
            <a:r>
              <a:rPr lang="en-US" sz="1600" dirty="0" err="1"/>
              <a:t>impermeant</a:t>
            </a:r>
            <a:r>
              <a:rPr lang="en-US" sz="1600" dirty="0"/>
              <a:t>, is the 30% solution of glycerol hypertonic, hypotonic, or isotonic to the 20% solution of NaCl?</a:t>
            </a:r>
          </a:p>
          <a:p>
            <a:pPr>
              <a:buNone/>
            </a:pPr>
            <a:r>
              <a:rPr lang="en-US" sz="1600" dirty="0">
                <a:solidFill>
                  <a:schemeClr val="accent1"/>
                </a:solidFill>
              </a:rPr>
              <a:t>	Technically it would be hypo-osmotic since we can compare their osmolarities it is no longer a relative measure.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pic>
        <p:nvPicPr>
          <p:cNvPr id="1026" name="Picture 2" descr="http://starstruckworld.files.wordpress.com/2013/05/periodictablewallpap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4038600"/>
            <a:ext cx="4027311" cy="2265363"/>
          </a:xfrm>
          <a:prstGeom prst="rect">
            <a:avLst/>
          </a:prstGeom>
          <a:noFill/>
        </p:spPr>
      </p:pic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Making a Solution</a:t>
            </a:r>
          </a:p>
        </p:txBody>
      </p:sp>
      <p:sp>
        <p:nvSpPr>
          <p:cNvPr id="12" name="Text Placeholder 1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/>
              <a:t>Molarity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"/>
          </p:nvPr>
        </p:nvSpPr>
        <p:spPr>
          <a:xfrm>
            <a:off x="304800" y="2438401"/>
            <a:ext cx="4114800" cy="1142999"/>
          </a:xfrm>
        </p:spPr>
        <p:txBody>
          <a:bodyPr/>
          <a:lstStyle/>
          <a:p>
            <a:pPr>
              <a:buNone/>
            </a:pPr>
            <a:r>
              <a:rPr lang="en-US" sz="1800" dirty="0"/>
              <a:t>How do you make an 11% sucrose solution?</a:t>
            </a:r>
          </a:p>
          <a:p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en-US" sz="1600" b="1" dirty="0"/>
              <a:t>molarity = </a:t>
            </a:r>
            <a:r>
              <a:rPr lang="en-US" sz="1600" b="1" u="sng" dirty="0"/>
              <a:t># of moles of solute</a:t>
            </a:r>
          </a:p>
          <a:p>
            <a:pPr>
              <a:buNone/>
            </a:pPr>
            <a:r>
              <a:rPr lang="en-US" sz="1600" b="1" dirty="0"/>
              <a:t>		       1 liter of solution </a:t>
            </a:r>
          </a:p>
          <a:p>
            <a:pPr>
              <a:buNone/>
            </a:pPr>
            <a:endParaRPr lang="en-US" sz="1600" b="1" dirty="0"/>
          </a:p>
          <a:p>
            <a:pPr>
              <a:buNone/>
            </a:pPr>
            <a:r>
              <a:rPr lang="en-US" sz="1600" dirty="0"/>
              <a:t>Mass of one mole = the </a:t>
            </a:r>
            <a:r>
              <a:rPr lang="en-US" sz="1600" dirty="0">
                <a:solidFill>
                  <a:schemeClr val="accent1"/>
                </a:solidFill>
              </a:rPr>
              <a:t>molecular weight </a:t>
            </a:r>
            <a:r>
              <a:rPr lang="en-US" sz="1600" dirty="0"/>
              <a:t>of  the substance in grams</a:t>
            </a:r>
          </a:p>
        </p:txBody>
      </p:sp>
      <p:sp>
        <p:nvSpPr>
          <p:cNvPr id="15" name="U-Turn Arrow 14"/>
          <p:cNvSpPr/>
          <p:nvPr/>
        </p:nvSpPr>
        <p:spPr>
          <a:xfrm rot="2690152">
            <a:off x="8550282" y="3585401"/>
            <a:ext cx="664480" cy="535320"/>
          </a:xfrm>
          <a:prstGeom prst="uturnArrow">
            <a:avLst>
              <a:gd name="adj1" fmla="val 17373"/>
              <a:gd name="adj2" fmla="val 25000"/>
              <a:gd name="adj3" fmla="val 32934"/>
              <a:gd name="adj4" fmla="val 40204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>
            <a:hlinkClick r:id="" action="ppaction://noaction" highlightClick="1"/>
          </p:cNvPr>
          <p:cNvSpPr txBox="1"/>
          <p:nvPr/>
        </p:nvSpPr>
        <p:spPr>
          <a:xfrm>
            <a:off x="228600" y="33528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 11 grams of sucrose to a beaker and then fill to 100 ml.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/>
              <a:t>Osmolality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600" b="1" dirty="0"/>
              <a:t>osmolality = </a:t>
            </a:r>
            <a:r>
              <a:rPr lang="en-US" sz="1600" b="1" u="sng" dirty="0"/>
              <a:t># of osmoles of solute</a:t>
            </a:r>
          </a:p>
          <a:p>
            <a:pPr>
              <a:buNone/>
            </a:pPr>
            <a:r>
              <a:rPr lang="en-US" sz="1600" b="1" dirty="0"/>
              <a:t>		            1 Kg water</a:t>
            </a:r>
          </a:p>
          <a:p>
            <a:pPr>
              <a:buNone/>
            </a:pPr>
            <a:endParaRPr lang="en-US" sz="1600" dirty="0"/>
          </a:p>
          <a:p>
            <a:pPr>
              <a:buNone/>
            </a:pPr>
            <a:r>
              <a:rPr lang="en-US" sz="1600" dirty="0"/>
              <a:t>* Not significantly different from osmolarity, just know that there is a difference.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Osmolarity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600" b="1" dirty="0"/>
              <a:t>osmolarity = </a:t>
            </a:r>
            <a:r>
              <a:rPr lang="en-US" sz="1600" b="1" u="sng" dirty="0"/>
              <a:t># of osmoles of solute</a:t>
            </a:r>
          </a:p>
          <a:p>
            <a:pPr>
              <a:buNone/>
            </a:pPr>
            <a:r>
              <a:rPr lang="en-US" sz="1600" dirty="0"/>
              <a:t>		              </a:t>
            </a:r>
            <a:r>
              <a:rPr lang="en-US" sz="1600" b="1" dirty="0"/>
              <a:t>1 liter of solution</a:t>
            </a:r>
          </a:p>
          <a:p>
            <a:pPr>
              <a:buNone/>
            </a:pPr>
            <a:endParaRPr lang="en-US" sz="1600" b="1" dirty="0"/>
          </a:p>
          <a:p>
            <a:pPr>
              <a:buNone/>
            </a:pPr>
            <a:r>
              <a:rPr lang="en-US" sz="1600" dirty="0"/>
              <a:t># of osmoles = the # of moles times the number of particles that the substance breaks into when put into solution. </a:t>
            </a:r>
          </a:p>
          <a:p>
            <a:pPr>
              <a:buNone/>
            </a:pPr>
            <a:endParaRPr lang="en-US" sz="1600" dirty="0"/>
          </a:p>
          <a:p>
            <a:pPr>
              <a:buNone/>
            </a:pPr>
            <a:r>
              <a:rPr lang="en-US" sz="1600" dirty="0"/>
              <a:t>Example: NaCl breaks (ionizes) into Na+ and Cl- (2 particles) when put into water.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Tonicity</a:t>
            </a:r>
            <a:br>
              <a:rPr lang="en-US" dirty="0"/>
            </a:br>
            <a:r>
              <a:rPr lang="en-US" sz="1600" dirty="0"/>
              <a:t>The ability of solutions to pull water across a membrane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 descr="http://3.bp.blogspot.com/-c6YJMZgEWAU/UTOwtCwgVKI/AAAAAAAATyw/JsyGV5F0b9E/s1600/Difusi%C3%B3n+de+agua+a+trav%C3%A9s+de+la+membrana,+osmosi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00200"/>
            <a:ext cx="8686800" cy="4933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Tonicity is a </a:t>
            </a:r>
            <a:r>
              <a:rPr lang="en-US" b="1" i="1" dirty="0"/>
              <a:t>relative</a:t>
            </a:r>
            <a:r>
              <a:rPr lang="en-US" dirty="0"/>
              <a:t> measure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00200"/>
            <a:ext cx="4117848" cy="449884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Hypotonic =low concentration of solutes</a:t>
            </a:r>
          </a:p>
          <a:p>
            <a:r>
              <a:rPr lang="en-US" dirty="0"/>
              <a:t>Hypertonic = high concentration of solutes</a:t>
            </a:r>
          </a:p>
          <a:p>
            <a:r>
              <a:rPr lang="en-US" dirty="0"/>
              <a:t>Isotonic= equal concentration of solutes</a:t>
            </a:r>
          </a:p>
          <a:p>
            <a:endParaRPr lang="en-US" dirty="0"/>
          </a:p>
          <a:p>
            <a:pPr>
              <a:buNone/>
            </a:pPr>
            <a:r>
              <a:rPr lang="en-US" dirty="0"/>
              <a:t>*Water is always moving across the membrane, but there is not always a NET movement.</a:t>
            </a:r>
          </a:p>
        </p:txBody>
      </p:sp>
      <p:pic>
        <p:nvPicPr>
          <p:cNvPr id="19460" name="Picture 4" descr="http://bio1151.nicerweb.com/Locked/media/ch07/07_12Osmosis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6300" y="1587290"/>
            <a:ext cx="4305300" cy="46611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/>
              <a:t>The movement of particles from regions of </a:t>
            </a:r>
            <a:r>
              <a:rPr lang="en-US" i="1" dirty="0"/>
              <a:t>high</a:t>
            </a:r>
            <a:r>
              <a:rPr lang="en-US" dirty="0"/>
              <a:t> concentration to </a:t>
            </a:r>
            <a:r>
              <a:rPr lang="en-US" i="1" dirty="0"/>
              <a:t>low</a:t>
            </a:r>
            <a:r>
              <a:rPr lang="en-US" dirty="0"/>
              <a:t> concentration. </a:t>
            </a:r>
          </a:p>
          <a:p>
            <a:pPr>
              <a:buNone/>
            </a:pPr>
            <a:endParaRPr lang="en-US" dirty="0"/>
          </a:p>
          <a:p>
            <a:pPr algn="ctr">
              <a:buNone/>
            </a:pPr>
            <a:r>
              <a:rPr lang="en-US" dirty="0"/>
              <a:t>Diffusion of water = Osmosis</a:t>
            </a:r>
          </a:p>
          <a:p>
            <a:pPr algn="ctr">
              <a:buNone/>
            </a:pPr>
            <a:r>
              <a:rPr lang="en-US" dirty="0"/>
              <a:t>Diffusion of particles= Dialysis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04800" y="2514600"/>
            <a:ext cx="8458200" cy="39624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b="0" cap="none" dirty="0"/>
              <a:t>Activity 1:</a:t>
            </a:r>
          </a:p>
          <a:p>
            <a:pPr algn="l"/>
            <a:r>
              <a:rPr lang="en-US" sz="1400" b="0" cap="none" dirty="0"/>
              <a:t>A. Selective permeability and osmosis</a:t>
            </a:r>
          </a:p>
          <a:p>
            <a:pPr algn="l"/>
            <a:r>
              <a:rPr lang="en-US" sz="1400" b="0" cap="none" dirty="0"/>
              <a:t>Three thistle tubes are filled with 15% sucrose solution, 30% sucrose solution and distilled water.  Data has been recorded over a 90 minute period. Copy Data from the board. Match the solutions to the labels. Graph Results.</a:t>
            </a:r>
          </a:p>
          <a:p>
            <a:pPr algn="l"/>
            <a:endParaRPr lang="en-US" sz="1400" b="0" cap="none" dirty="0"/>
          </a:p>
          <a:p>
            <a:pPr algn="l"/>
            <a:r>
              <a:rPr lang="en-US" sz="1400" b="0" cap="none" dirty="0"/>
              <a:t>B. Dialysis across a Semi-permeable Membrane</a:t>
            </a:r>
          </a:p>
          <a:p>
            <a:pPr algn="l"/>
            <a:r>
              <a:rPr lang="en-US" sz="1400" b="0" cap="none" dirty="0"/>
              <a:t>Tubing filled with starch, beaker filled with iodine.</a:t>
            </a:r>
          </a:p>
          <a:p>
            <a:pPr algn="l"/>
            <a:r>
              <a:rPr lang="en-US" sz="1400" b="0" cap="none" dirty="0"/>
              <a:t>What do you predict to happen after some time passes?</a:t>
            </a:r>
          </a:p>
          <a:p>
            <a:pPr algn="l"/>
            <a:endParaRPr lang="en-US" sz="1400" b="0" cap="none" dirty="0"/>
          </a:p>
          <a:p>
            <a:pPr algn="l"/>
            <a:r>
              <a:rPr lang="en-US" sz="1400" b="0" cap="none" dirty="0"/>
              <a:t>C. Red Blood Cells as Osmometers</a:t>
            </a:r>
          </a:p>
          <a:p>
            <a:pPr algn="l"/>
            <a:r>
              <a:rPr lang="en-US" sz="1400" b="0" cap="none" dirty="0"/>
              <a:t>Make a stock blood solution (Dilute blood) mix with three different solutions distilled water, 0.9% NaCl, 2.0% NaCl. </a:t>
            </a:r>
            <a:r>
              <a:rPr lang="en-US" sz="1400" b="0" cap="none" dirty="0" err="1"/>
              <a:t>Immediatley</a:t>
            </a:r>
            <a:r>
              <a:rPr lang="en-US" sz="1400" b="0" cap="none" dirty="0"/>
              <a:t> place in front of a printed page and determine </a:t>
            </a:r>
            <a:r>
              <a:rPr lang="en-US" sz="1400" b="0" cap="none" dirty="0" err="1"/>
              <a:t>wether</a:t>
            </a:r>
            <a:r>
              <a:rPr lang="en-US" sz="1400" b="0" cap="none" dirty="0"/>
              <a:t> solution is clear or cloudy.</a:t>
            </a:r>
          </a:p>
          <a:p>
            <a:pPr algn="l"/>
            <a:r>
              <a:rPr lang="en-US" sz="1400" b="0" cap="none" dirty="0"/>
              <a:t>Cloudy= hypertonic</a:t>
            </a:r>
          </a:p>
          <a:p>
            <a:pPr algn="l"/>
            <a:r>
              <a:rPr lang="en-US" sz="1400" b="0" cap="none" dirty="0"/>
              <a:t>Clear= hypotonic (Cells have </a:t>
            </a:r>
            <a:r>
              <a:rPr lang="en-US" sz="1400" b="0" cap="none" dirty="0" err="1"/>
              <a:t>lysed</a:t>
            </a:r>
            <a:r>
              <a:rPr lang="en-US" sz="1400" b="0" cap="none" dirty="0"/>
              <a:t> or burst)</a:t>
            </a:r>
          </a:p>
          <a:p>
            <a:pPr algn="l"/>
            <a:r>
              <a:rPr lang="en-US" sz="1400" b="0" cap="none" dirty="0"/>
              <a:t>Repeat after 5 minutes </a:t>
            </a:r>
            <a:r>
              <a:rPr lang="en-US" sz="1400" cap="none" dirty="0"/>
              <a:t>(Complete procedures 1-4)</a:t>
            </a:r>
          </a:p>
          <a:p>
            <a:pPr algn="l"/>
            <a:endParaRPr lang="en-US" sz="1400" b="0" cap="none" dirty="0"/>
          </a:p>
          <a:p>
            <a:pPr algn="l"/>
            <a:r>
              <a:rPr lang="en-US" sz="1400" b="0" cap="none" dirty="0">
                <a:hlinkClick r:id="rId2"/>
              </a:rPr>
              <a:t>https://</a:t>
            </a:r>
            <a:r>
              <a:rPr lang="en-US" sz="1400" b="0" cap="none" dirty="0" smtClean="0">
                <a:hlinkClick r:id="rId2"/>
              </a:rPr>
              <a:t>www.youtube.com/watch?v=A8cI6FkcG4c</a:t>
            </a:r>
            <a:endParaRPr lang="en-US" sz="1400" b="0" cap="none" dirty="0" smtClean="0"/>
          </a:p>
          <a:p>
            <a:pPr algn="l"/>
            <a:endParaRPr lang="en-US" sz="1400" b="0" cap="none" dirty="0"/>
          </a:p>
          <a:p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Procedure</a:t>
            </a:r>
          </a:p>
        </p:txBody>
      </p:sp>
      <p:pic>
        <p:nvPicPr>
          <p:cNvPr id="22530" name="Picture 2" descr="http://www.connecticutvalleybiological.com/isotope/b/br3001%20BEFORE%20AND%20AFTER-51fc3b6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581400"/>
            <a:ext cx="1419616" cy="1295400"/>
          </a:xfrm>
          <a:prstGeom prst="rect">
            <a:avLst/>
          </a:prstGeom>
          <a:noFill/>
        </p:spPr>
      </p:pic>
      <p:sp>
        <p:nvSpPr>
          <p:cNvPr id="6" name="Action Button: Custom 5">
            <a:hlinkClick r:id="" action="ppaction://noaction" highlightClick="1"/>
          </p:cNvPr>
          <p:cNvSpPr/>
          <p:nvPr/>
        </p:nvSpPr>
        <p:spPr>
          <a:xfrm>
            <a:off x="7467600" y="3581400"/>
            <a:ext cx="838200" cy="1295400"/>
          </a:xfrm>
          <a:prstGeom prst="actionButtonBlank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1325</TotalTime>
  <Words>657</Words>
  <Application>Microsoft Office PowerPoint</Application>
  <PresentationFormat>On-screen Show (4:3)</PresentationFormat>
  <Paragraphs>104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Civic</vt:lpstr>
      <vt:lpstr>Lab 4: Osmosis and Diffusion</vt:lpstr>
      <vt:lpstr>Pre-Lab</vt:lpstr>
      <vt:lpstr>Pre-Lab (Continued)</vt:lpstr>
      <vt:lpstr>Vocabulary</vt:lpstr>
      <vt:lpstr>Slide 5</vt:lpstr>
      <vt:lpstr>Tonicity The ability of solutions to pull water across a membrane</vt:lpstr>
      <vt:lpstr>Tonicity is a relative measure</vt:lpstr>
      <vt:lpstr>Diffusion</vt:lpstr>
      <vt:lpstr>Lab Procedure</vt:lpstr>
      <vt:lpstr>Lab Procedure</vt:lpstr>
      <vt:lpstr>Bonus Questions!!</vt:lpstr>
      <vt:lpstr>Post Lab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3: Osmosis and Diffusion</dc:title>
  <dc:creator>Scott &amp; Amber</dc:creator>
  <cp:lastModifiedBy>Scott &amp; Amber</cp:lastModifiedBy>
  <cp:revision>20</cp:revision>
  <dcterms:created xsi:type="dcterms:W3CDTF">2016-05-25T22:00:31Z</dcterms:created>
  <dcterms:modified xsi:type="dcterms:W3CDTF">2018-08-13T15:24:53Z</dcterms:modified>
</cp:coreProperties>
</file>