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4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35AD48-6073-422C-B578-C3F5F11FF5FC}" type="datetimeFigureOut">
              <a:rPr lang="en-US" smtClean="0"/>
              <a:pPr/>
              <a:t>8/13/2018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B73957-E1E1-44FE-A15E-CFB4A783C5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959323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B73957-E1E1-44FE-A15E-CFB4A783C55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75502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E8DE9-35AE-46E8-B180-84ABC769231D}" type="datetimeFigureOut">
              <a:rPr lang="en-US" smtClean="0"/>
              <a:pPr/>
              <a:t>8/13/2018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4E3ECAB-787F-40A5-B723-B3E4F0B426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E8DE9-35AE-46E8-B180-84ABC769231D}" type="datetimeFigureOut">
              <a:rPr lang="en-US" smtClean="0"/>
              <a:pPr/>
              <a:t>8/13/2018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3ECAB-787F-40A5-B723-B3E4F0B426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44E3ECAB-787F-40A5-B723-B3E4F0B426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E8DE9-35AE-46E8-B180-84ABC769231D}" type="datetimeFigureOut">
              <a:rPr lang="en-US" smtClean="0"/>
              <a:pPr/>
              <a:t>8/13/2018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E8DE9-35AE-46E8-B180-84ABC769231D}" type="datetimeFigureOut">
              <a:rPr lang="en-US" smtClean="0"/>
              <a:pPr/>
              <a:t>8/13/2018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44E3ECAB-787F-40A5-B723-B3E4F0B426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E8DE9-35AE-46E8-B180-84ABC769231D}" type="datetimeFigureOut">
              <a:rPr lang="en-US" smtClean="0"/>
              <a:pPr/>
              <a:t>8/13/2018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4E3ECAB-787F-40A5-B723-B3E4F0B426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45E8DE9-35AE-46E8-B180-84ABC769231D}" type="datetimeFigureOut">
              <a:rPr lang="en-US" smtClean="0"/>
              <a:pPr/>
              <a:t>8/13/2018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3ECAB-787F-40A5-B723-B3E4F0B426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E8DE9-35AE-46E8-B180-84ABC769231D}" type="datetimeFigureOut">
              <a:rPr lang="en-US" smtClean="0"/>
              <a:pPr/>
              <a:t>8/13/2018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44E3ECAB-787F-40A5-B723-B3E4F0B426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E8DE9-35AE-46E8-B180-84ABC769231D}" type="datetimeFigureOut">
              <a:rPr lang="en-US" smtClean="0"/>
              <a:pPr/>
              <a:t>8/13/2018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44E3ECAB-787F-40A5-B723-B3E4F0B426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E8DE9-35AE-46E8-B180-84ABC769231D}" type="datetimeFigureOut">
              <a:rPr lang="en-US" smtClean="0"/>
              <a:pPr/>
              <a:t>8/13/2018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4E3ECAB-787F-40A5-B723-B3E4F0B426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4E3ECAB-787F-40A5-B723-B3E4F0B426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E8DE9-35AE-46E8-B180-84ABC769231D}" type="datetimeFigureOut">
              <a:rPr lang="en-US" smtClean="0"/>
              <a:pPr/>
              <a:t>8/13/2018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44E3ECAB-787F-40A5-B723-B3E4F0B426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45E8DE9-35AE-46E8-B180-84ABC769231D}" type="datetimeFigureOut">
              <a:rPr lang="en-US" smtClean="0"/>
              <a:pPr/>
              <a:t>8/13/2018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445E8DE9-35AE-46E8-B180-84ABC769231D}" type="datetimeFigureOut">
              <a:rPr lang="en-US" smtClean="0"/>
              <a:pPr/>
              <a:t>8/13/2018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4E3ECAB-787F-40A5-B723-B3E4F0B426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dirty="0"/>
              <a:t>Objectives: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Understand and be able to label positive and negative controls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Which enzymes digest the three major nutrients (carbohydrates, lipids, and protein)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What effects enzyme activity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Be able to describe expected results when similar experiments are presented.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Lab </a:t>
            </a:r>
            <a:r>
              <a:rPr lang="en-US" dirty="0" smtClean="0"/>
              <a:t>3: </a:t>
            </a:r>
            <a:r>
              <a:rPr lang="en-US" dirty="0"/>
              <a:t>Enzymatic Digestion</a:t>
            </a:r>
          </a:p>
        </p:txBody>
      </p:sp>
    </p:spTree>
    <p:extLst>
      <p:ext uri="{BB962C8B-B14F-4D97-AF65-F5344CB8AC3E}">
        <p14:creationId xmlns:p14="http://schemas.microsoft.com/office/powerpoint/2010/main" xmlns="" val="1797000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Pre-Lab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endParaRPr lang="en-US" dirty="0"/>
          </a:p>
          <a:p>
            <a:pPr marL="514350" indent="-514350">
              <a:buNone/>
            </a:pPr>
            <a:r>
              <a:rPr lang="en-US" dirty="0"/>
              <a:t>1. What would you predict the optimal temperature to be for these enzymes that work in the human body? </a:t>
            </a:r>
          </a:p>
          <a:p>
            <a:pPr marL="514350" indent="-514350">
              <a:buNone/>
            </a:pPr>
            <a:r>
              <a:rPr lang="en-US" dirty="0"/>
              <a:t>     </a:t>
            </a:r>
            <a:r>
              <a:rPr lang="en-US" dirty="0">
                <a:solidFill>
                  <a:schemeClr val="accent1"/>
                </a:solidFill>
              </a:rPr>
              <a:t>98.7◦ F</a:t>
            </a:r>
          </a:p>
          <a:p>
            <a:pPr>
              <a:buNone/>
            </a:pPr>
            <a:r>
              <a:rPr lang="en-US" dirty="0"/>
              <a:t>2. What would you predict the optimal pH to be for pepsin; for the other enzymes? Why the difference?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>
                <a:solidFill>
                  <a:schemeClr val="accent1"/>
                </a:solidFill>
              </a:rPr>
              <a:t>Pepsin-pH2 ; Other Enzymes pH9</a:t>
            </a:r>
          </a:p>
          <a:p>
            <a:pPr>
              <a:buNone/>
            </a:pPr>
            <a:r>
              <a:rPr lang="en-US" dirty="0"/>
              <a:t>3.What is the difference between mechanical digestion and chemical digestion?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>
                <a:solidFill>
                  <a:schemeClr val="accent1"/>
                </a:solidFill>
              </a:rPr>
              <a:t>See slide 4</a:t>
            </a:r>
          </a:p>
          <a:p>
            <a:pPr>
              <a:buNone/>
            </a:pPr>
            <a:r>
              <a:rPr lang="en-US" dirty="0"/>
              <a:t>4. What substances would be present in a positive control tube? Predict the results of the assays for the substrate and for the product in a positive control tube after incubation.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>
                <a:solidFill>
                  <a:schemeClr val="accent1"/>
                </a:solidFill>
              </a:rPr>
              <a:t>Positive control has a substrate, enzyme and ideal conditions; see slide 3</a:t>
            </a:r>
          </a:p>
          <a:p>
            <a:pPr>
              <a:buNone/>
            </a:pPr>
            <a:r>
              <a:rPr lang="en-US" dirty="0"/>
              <a:t>5. What substances would be absent in a negative control tube? Predict the results of the assays for the substrate and for the product in a negative control tube.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>
                <a:solidFill>
                  <a:schemeClr val="accent1"/>
                </a:solidFill>
              </a:rPr>
              <a:t>The substrate or enzyme would be left out in a negative control; see slide 3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67460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Experimental Protocol Tubes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</p:nvPr>
        </p:nvGraphicFramePr>
        <p:xfrm>
          <a:off x="457200" y="1524000"/>
          <a:ext cx="8308976" cy="50613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724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7724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7724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07724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155952">
                <a:tc>
                  <a:txBody>
                    <a:bodyPr/>
                    <a:lstStyle/>
                    <a:p>
                      <a:r>
                        <a:rPr kumimoji="0" lang="en-US" sz="1800" b="1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Type of Digestion</a:t>
                      </a:r>
                      <a:r>
                        <a:rPr kumimoji="0" lang="en-US" sz="1800" b="1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sym typeface="Wingdings" pitchFamily="2" charset="2"/>
                        </a:rPr>
                        <a:t></a:t>
                      </a:r>
                      <a:endParaRPr kumimoji="0" lang="en-US" sz="1800" b="1" kern="1200" baseline="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sz="1800" b="1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Tube Contents 	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Protein Digestion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Lipid Digestion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Carbohydrate</a:t>
                      </a:r>
                      <a:r>
                        <a:rPr lang="en-US" baseline="0" dirty="0"/>
                        <a:t> Digestion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15139">
                <a:tc>
                  <a:txBody>
                    <a:bodyPr/>
                    <a:lstStyle/>
                    <a:p>
                      <a:r>
                        <a:rPr lang="en-US" dirty="0"/>
                        <a:t>Substrate (Reactant)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Albumin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Olive</a:t>
                      </a:r>
                      <a:r>
                        <a:rPr lang="en-US" baseline="0" dirty="0"/>
                        <a:t> Oil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14326">
                <a:tc>
                  <a:txBody>
                    <a:bodyPr/>
                    <a:lstStyle/>
                    <a:p>
                      <a:r>
                        <a:rPr lang="en-US" dirty="0"/>
                        <a:t>Enzyme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Trypsin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Pancreatic Lipase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Amylase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22436">
                <a:tc>
                  <a:txBody>
                    <a:bodyPr/>
                    <a:lstStyle/>
                    <a:p>
                      <a:r>
                        <a:rPr lang="en-US" dirty="0"/>
                        <a:t>Expected Product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Amino Acids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Glycerol &amp; fatty acids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Maltose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889194">
                <a:tc>
                  <a:txBody>
                    <a:bodyPr/>
                    <a:lstStyle/>
                    <a:p>
                      <a:r>
                        <a:rPr lang="en-US" dirty="0"/>
                        <a:t>Assay for</a:t>
                      </a:r>
                      <a:r>
                        <a:rPr lang="en-US" baseline="0" dirty="0"/>
                        <a:t> Substrate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Biuret</a:t>
                      </a:r>
                      <a:r>
                        <a:rPr lang="en-US" dirty="0"/>
                        <a:t> test</a:t>
                      </a:r>
                    </a:p>
                    <a:p>
                      <a:r>
                        <a:rPr lang="en-US" dirty="0"/>
                        <a:t>+ violet</a:t>
                      </a:r>
                    </a:p>
                    <a:p>
                      <a:r>
                        <a:rPr lang="en-US" dirty="0"/>
                        <a:t>-/+</a:t>
                      </a:r>
                      <a:r>
                        <a:rPr lang="en-US" baseline="0" dirty="0"/>
                        <a:t> pink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pH test</a:t>
                      </a:r>
                    </a:p>
                    <a:p>
                      <a:r>
                        <a:rPr lang="en-US" dirty="0"/>
                        <a:t>+ decrease</a:t>
                      </a:r>
                      <a:r>
                        <a:rPr lang="en-US" baseline="0" dirty="0"/>
                        <a:t> in pH</a:t>
                      </a:r>
                    </a:p>
                    <a:p>
                      <a:r>
                        <a:rPr lang="en-US" baseline="0" dirty="0"/>
                        <a:t>- No pH change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Iodine Test</a:t>
                      </a:r>
                    </a:p>
                    <a:p>
                      <a:r>
                        <a:rPr lang="en-US" dirty="0"/>
                        <a:t>+blue/black</a:t>
                      </a:r>
                    </a:p>
                    <a:p>
                      <a:r>
                        <a:rPr lang="en-US" dirty="0"/>
                        <a:t>-</a:t>
                      </a:r>
                      <a:r>
                        <a:rPr lang="en-US" baseline="0" dirty="0"/>
                        <a:t> brown/yellow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155952">
                <a:tc>
                  <a:txBody>
                    <a:bodyPr/>
                    <a:lstStyle/>
                    <a:p>
                      <a:r>
                        <a:rPr lang="en-US" dirty="0"/>
                        <a:t>Assay for Product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Ninhydrin</a:t>
                      </a:r>
                      <a:r>
                        <a:rPr lang="en-US" dirty="0"/>
                        <a:t> test</a:t>
                      </a:r>
                    </a:p>
                    <a:p>
                      <a:r>
                        <a:rPr lang="en-US" dirty="0"/>
                        <a:t>+ blue/violet </a:t>
                      </a:r>
                    </a:p>
                    <a:p>
                      <a:r>
                        <a:rPr lang="en-US" dirty="0"/>
                        <a:t>-colorless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Benedict’s test</a:t>
                      </a:r>
                    </a:p>
                    <a:p>
                      <a:r>
                        <a:rPr lang="en-US" dirty="0"/>
                        <a:t>+ red/orange</a:t>
                      </a:r>
                    </a:p>
                    <a:p>
                      <a:r>
                        <a:rPr lang="en-US" dirty="0"/>
                        <a:t>+/-</a:t>
                      </a:r>
                      <a:r>
                        <a:rPr lang="en-US" baseline="0" dirty="0"/>
                        <a:t> yellow/green</a:t>
                      </a:r>
                    </a:p>
                    <a:p>
                      <a:r>
                        <a:rPr lang="en-US" baseline="0" dirty="0"/>
                        <a:t>- blue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Vocabulary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/>
          </a:p>
          <a:p>
            <a:r>
              <a:rPr lang="en-US" dirty="0"/>
              <a:t>Mechanical Digestion-</a:t>
            </a:r>
          </a:p>
          <a:p>
            <a:pPr marL="0" indent="0">
              <a:buNone/>
            </a:pPr>
            <a:r>
              <a:rPr lang="en-US" dirty="0"/>
              <a:t>chewing, mixing, and peristalsis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Chemical Digestion-</a:t>
            </a:r>
          </a:p>
          <a:p>
            <a:pPr marL="0" indent="0">
              <a:buNone/>
            </a:pPr>
            <a:r>
              <a:rPr lang="en-US" dirty="0"/>
              <a:t>Special enzymes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Hydrolysis- water is </a:t>
            </a:r>
          </a:p>
          <a:p>
            <a:pPr marL="0" indent="0">
              <a:buNone/>
            </a:pPr>
            <a:r>
              <a:rPr lang="en-US" dirty="0"/>
              <a:t>Added to help the </a:t>
            </a:r>
          </a:p>
          <a:p>
            <a:pPr marL="0" indent="0">
              <a:buNone/>
            </a:pPr>
            <a:r>
              <a:rPr lang="en-US" dirty="0"/>
              <a:t>breakdown of larger </a:t>
            </a:r>
          </a:p>
          <a:p>
            <a:pPr marL="0" indent="0">
              <a:buNone/>
            </a:pPr>
            <a:r>
              <a:rPr lang="en-US" dirty="0"/>
              <a:t>food molecules into monomers</a:t>
            </a:r>
          </a:p>
        </p:txBody>
      </p:sp>
      <p:pic>
        <p:nvPicPr>
          <p:cNvPr id="1026" name="Picture 2" descr="http://www.aviva.co.uk/library/images/med_encyclopedia/cfhg574digtra_002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371600"/>
            <a:ext cx="3584448" cy="2509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Image result for hydrolysis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29200" y="4038600"/>
            <a:ext cx="3584448" cy="236220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5" name="Arrow: Right 4"/>
          <p:cNvSpPr/>
          <p:nvPr/>
        </p:nvSpPr>
        <p:spPr>
          <a:xfrm>
            <a:off x="3200400" y="4648200"/>
            <a:ext cx="1728216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44231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Image result for protein structur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4572000"/>
            <a:ext cx="6934200" cy="1691461"/>
          </a:xfrm>
          <a:prstGeom prst="rect">
            <a:avLst/>
          </a:prstGeom>
          <a:noFill/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Activity 1:Protein Digestion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l">
              <a:buNone/>
            </a:pPr>
            <a:endParaRPr lang="en-US" sz="1400" b="0" cap="none" dirty="0"/>
          </a:p>
          <a:p>
            <a:pPr algn="l">
              <a:buNone/>
            </a:pPr>
            <a:r>
              <a:rPr lang="en-US" sz="2000" b="0" cap="none" dirty="0"/>
              <a:t>Protein (Albumin)</a:t>
            </a:r>
            <a:r>
              <a:rPr lang="en-US" sz="2000" dirty="0">
                <a:sym typeface="Wingdings" panose="05000000000000000000" pitchFamily="2" charset="2"/>
              </a:rPr>
              <a:t>+</a:t>
            </a:r>
            <a:r>
              <a:rPr lang="en-US" sz="2000" b="0" cap="none" dirty="0">
                <a:sym typeface="Wingdings" panose="05000000000000000000" pitchFamily="2" charset="2"/>
              </a:rPr>
              <a:t>                         Amino Acids + Trypsin &amp; </a:t>
            </a:r>
          </a:p>
          <a:p>
            <a:pPr algn="l">
              <a:buNone/>
            </a:pPr>
            <a:endParaRPr lang="en-US" sz="2000" b="0" cap="none" dirty="0">
              <a:sym typeface="Wingdings" panose="05000000000000000000" pitchFamily="2" charset="2"/>
            </a:endParaRPr>
          </a:p>
          <a:p>
            <a:pPr algn="l">
              <a:buNone/>
            </a:pPr>
            <a:r>
              <a:rPr lang="en-US" sz="2000" b="0" cap="none" dirty="0">
                <a:sym typeface="Wingdings" panose="05000000000000000000" pitchFamily="2" charset="2"/>
              </a:rPr>
              <a:t>Chymotrypsin  Amino Acids + amino peptidases </a:t>
            </a:r>
            <a:r>
              <a:rPr lang="en-US" sz="2000" dirty="0">
                <a:sym typeface="Wingdings" panose="05000000000000000000" pitchFamily="2" charset="2"/>
              </a:rPr>
              <a:t>&amp; </a:t>
            </a:r>
            <a:r>
              <a:rPr lang="en-US" sz="2000" b="0" cap="none" dirty="0">
                <a:sym typeface="Wingdings" panose="05000000000000000000" pitchFamily="2" charset="2"/>
              </a:rPr>
              <a:t>dipeptidases </a:t>
            </a:r>
          </a:p>
          <a:p>
            <a:pPr algn="l">
              <a:buNone/>
            </a:pPr>
            <a:endParaRPr lang="en-US" sz="2000" b="0" cap="none" dirty="0">
              <a:sym typeface="Wingdings" panose="05000000000000000000" pitchFamily="2" charset="2"/>
            </a:endParaRPr>
          </a:p>
          <a:p>
            <a:pPr algn="l">
              <a:buNone/>
            </a:pPr>
            <a:r>
              <a:rPr lang="en-US" sz="2000" b="0" cap="none" dirty="0">
                <a:sym typeface="Wingdings" panose="05000000000000000000" pitchFamily="2" charset="2"/>
              </a:rPr>
              <a:t>Amino Acids </a:t>
            </a:r>
          </a:p>
          <a:p>
            <a:pPr algn="l">
              <a:buNone/>
            </a:pPr>
            <a:endParaRPr lang="en-US" sz="2000" b="0" cap="none" dirty="0">
              <a:sym typeface="Wingdings" panose="05000000000000000000" pitchFamily="2" charset="2"/>
            </a:endParaRPr>
          </a:p>
          <a:p>
            <a:pPr algn="l">
              <a:buNone/>
            </a:pPr>
            <a:r>
              <a:rPr lang="en-US" sz="2000" b="0" cap="none" dirty="0">
                <a:sym typeface="Wingdings" panose="05000000000000000000" pitchFamily="2" charset="2"/>
              </a:rPr>
              <a:t>[Absorbed into the	              ]</a:t>
            </a:r>
          </a:p>
          <a:p>
            <a:pPr algn="l">
              <a:buNone/>
            </a:pPr>
            <a:endParaRPr lang="en-US" b="0" cap="none" dirty="0">
              <a:sym typeface="Wingdings" panose="05000000000000000000" pitchFamily="2" charset="2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743200" y="2209800"/>
            <a:ext cx="126769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90800" y="4343400"/>
            <a:ext cx="1268413" cy="12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371600" y="1447800"/>
            <a:ext cx="1981200" cy="369332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Stomach (pH 2)</a:t>
            </a:r>
          </a:p>
        </p:txBody>
      </p:sp>
      <p:sp>
        <p:nvSpPr>
          <p:cNvPr id="8" name="Bent Arrow 7"/>
          <p:cNvSpPr/>
          <p:nvPr/>
        </p:nvSpPr>
        <p:spPr>
          <a:xfrm rot="5400000">
            <a:off x="3505200" y="1600200"/>
            <a:ext cx="304800" cy="304800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00800" y="1447800"/>
            <a:ext cx="2514600" cy="369332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Small Intestine (pH 9)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4525744">
            <a:off x="8587641" y="1771390"/>
            <a:ext cx="308217" cy="348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9559222">
            <a:off x="6076053" y="3018911"/>
            <a:ext cx="336130" cy="379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5" name="Group 14"/>
          <p:cNvGrpSpPr/>
          <p:nvPr/>
        </p:nvGrpSpPr>
        <p:grpSpPr>
          <a:xfrm>
            <a:off x="6553200" y="3124200"/>
            <a:ext cx="2286000" cy="369332"/>
            <a:chOff x="6858000" y="3048000"/>
            <a:chExt cx="2286000" cy="369332"/>
          </a:xfrm>
        </p:grpSpPr>
        <p:sp>
          <p:nvSpPr>
            <p:cNvPr id="11" name="TextBox 10"/>
            <p:cNvSpPr txBox="1"/>
            <p:nvPr/>
          </p:nvSpPr>
          <p:spPr>
            <a:xfrm>
              <a:off x="6858000" y="3048000"/>
              <a:ext cx="2286000" cy="369332"/>
            </a:xfrm>
            <a:prstGeom prst="rect">
              <a:avLst/>
            </a:prstGeom>
            <a:noFill/>
            <a:ln>
              <a:solidFill>
                <a:schemeClr val="accent3"/>
              </a:solidFill>
            </a:ln>
          </p:spPr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  <p:cxnSp>
          <p:nvCxnSpPr>
            <p:cNvPr id="14" name="Straight Connector 13"/>
            <p:cNvCxnSpPr/>
            <p:nvPr/>
          </p:nvCxnSpPr>
          <p:spPr>
            <a:xfrm>
              <a:off x="7010400" y="3352800"/>
              <a:ext cx="19812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721157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Activity 2: Lipid Digestion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l">
              <a:buNone/>
            </a:pPr>
            <a:r>
              <a:rPr lang="en-US" sz="2000" b="0" cap="none" dirty="0"/>
              <a:t>Lipid+ bile salts </a:t>
            </a:r>
            <a:r>
              <a:rPr lang="en-US" sz="1600" b="0" cap="none" dirty="0"/>
              <a:t>(produced in                              , stored in gall bladder, </a:t>
            </a:r>
          </a:p>
          <a:p>
            <a:pPr algn="l">
              <a:buNone/>
            </a:pPr>
            <a:endParaRPr lang="en-US" sz="1600" b="0" cap="none" dirty="0"/>
          </a:p>
          <a:p>
            <a:pPr algn="l">
              <a:buNone/>
            </a:pPr>
            <a:r>
              <a:rPr lang="en-US" sz="1600" b="0" cap="none" dirty="0"/>
              <a:t>released in small intestine)   </a:t>
            </a:r>
            <a:r>
              <a:rPr lang="en-US" sz="2000" b="0" cap="none" dirty="0">
                <a:sym typeface="Wingdings" pitchFamily="2" charset="2"/>
              </a:rPr>
              <a:t> </a:t>
            </a:r>
            <a:r>
              <a:rPr lang="en-US" sz="2000" b="0" cap="none" dirty="0"/>
              <a:t>                       + lipase</a:t>
            </a:r>
            <a:r>
              <a:rPr lang="en-US" sz="2000" b="0" cap="none" dirty="0">
                <a:sym typeface="Wingdings" pitchFamily="2" charset="2"/>
              </a:rPr>
              <a:t> glycerol &amp; fatty acids </a:t>
            </a:r>
          </a:p>
          <a:p>
            <a:pPr algn="l">
              <a:buNone/>
            </a:pPr>
            <a:endParaRPr lang="en-US" sz="2000" b="0" cap="none" dirty="0">
              <a:sym typeface="Wingdings" pitchFamily="2" charset="2"/>
            </a:endParaRPr>
          </a:p>
          <a:p>
            <a:pPr algn="l">
              <a:buNone/>
            </a:pPr>
            <a:r>
              <a:rPr lang="en-US" sz="2000" b="0" cap="none" dirty="0">
                <a:sym typeface="Wingdings" pitchFamily="2" charset="2"/>
              </a:rPr>
              <a:t>[Absorbed in the lacteals of the small intestine]</a:t>
            </a:r>
          </a:p>
          <a:p>
            <a:pPr algn="l">
              <a:buNone/>
            </a:pPr>
            <a:endParaRPr lang="en-US" sz="2000" b="0" cap="none" dirty="0">
              <a:sym typeface="Wingdings" pitchFamily="2" charset="2"/>
            </a:endParaRPr>
          </a:p>
          <a:p>
            <a:pPr algn="l">
              <a:buNone/>
            </a:pPr>
            <a:r>
              <a:rPr lang="en-US" sz="2000" b="0" cap="none" dirty="0">
                <a:sym typeface="Wingdings" pitchFamily="2" charset="2"/>
              </a:rPr>
              <a:t>pH Test: If digestion has occurred the pH will                        .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3657600" y="1828800"/>
            <a:ext cx="114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352800" y="2514600"/>
            <a:ext cx="1295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638800" y="3962400"/>
            <a:ext cx="1295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98" name="Picture 2" descr="Image result for lipids and bile salt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4191000"/>
            <a:ext cx="5200650" cy="229779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Activity 3: Carbohydrate Digestion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l">
              <a:buNone/>
            </a:pPr>
            <a:endParaRPr lang="en-US" b="0" cap="none" dirty="0"/>
          </a:p>
          <a:p>
            <a:pPr algn="l">
              <a:buNone/>
            </a:pPr>
            <a:r>
              <a:rPr lang="en-US" b="0" cap="none" dirty="0"/>
              <a:t>Starch +                    </a:t>
            </a:r>
            <a:r>
              <a:rPr lang="en-US" b="0" cap="none" dirty="0">
                <a:sym typeface="Wingdings" pitchFamily="2" charset="2"/>
              </a:rPr>
              <a:t> Maltose (disaccharide) +</a:t>
            </a:r>
          </a:p>
          <a:p>
            <a:pPr algn="l">
              <a:buNone/>
            </a:pPr>
            <a:endParaRPr lang="en-US" b="0" cap="none" dirty="0">
              <a:sym typeface="Wingdings" pitchFamily="2" charset="2"/>
            </a:endParaRPr>
          </a:p>
          <a:p>
            <a:pPr algn="l">
              <a:buNone/>
            </a:pPr>
            <a:r>
              <a:rPr lang="en-US" b="0" cap="none" dirty="0">
                <a:sym typeface="Wingdings" pitchFamily="2" charset="2"/>
              </a:rPr>
              <a:t> maltase  glucose (monosaccharide) </a:t>
            </a:r>
          </a:p>
          <a:p>
            <a:pPr marL="0" indent="0">
              <a:buNone/>
            </a:pPr>
            <a:r>
              <a:rPr lang="en-US" b="0" cap="none" dirty="0">
                <a:sym typeface="Wingdings" pitchFamily="2" charset="2"/>
              </a:rPr>
              <a:t>[Absorbed in the capillaries of the                     .]</a:t>
            </a:r>
            <a:r>
              <a:rPr lang="en-US" b="0" cap="none" dirty="0"/>
              <a:t> </a:t>
            </a:r>
          </a:p>
          <a:p>
            <a:pPr algn="l"/>
            <a:endParaRPr lang="en-US" b="0" cap="none" dirty="0"/>
          </a:p>
          <a:p>
            <a:pPr marL="0" indent="0" algn="l">
              <a:buNone/>
            </a:pPr>
            <a:endParaRPr lang="en-US" b="0" cap="none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5715000" y="3886200"/>
            <a:ext cx="1371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447800" y="2637516"/>
            <a:ext cx="1905000" cy="307777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/>
              <a:t>Brush border of S. I.</a:t>
            </a:r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81269">
            <a:off x="999603" y="2712241"/>
            <a:ext cx="309457" cy="349765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10800000" lon="0" rev="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2" name="Straight Connector 11"/>
          <p:cNvCxnSpPr/>
          <p:nvPr/>
        </p:nvCxnSpPr>
        <p:spPr>
          <a:xfrm>
            <a:off x="1828800" y="2438400"/>
            <a:ext cx="152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476500" y="1527049"/>
            <a:ext cx="5295900" cy="338554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Salivary (mouth  pH        )/Pancreatic (Pancreas</a:t>
            </a:r>
            <a:r>
              <a:rPr lang="en-US" sz="1400" dirty="0"/>
              <a:t>)</a:t>
            </a:r>
          </a:p>
        </p:txBody>
      </p:sp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81269">
            <a:off x="1990202" y="1684312"/>
            <a:ext cx="309457" cy="349765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10800000" lon="0" rev="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9" name="Straight Connector 18"/>
          <p:cNvCxnSpPr/>
          <p:nvPr/>
        </p:nvCxnSpPr>
        <p:spPr>
          <a:xfrm>
            <a:off x="4416552" y="1805968"/>
            <a:ext cx="304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 descr="Image result for starch polymer chai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0371541">
            <a:off x="403800" y="3982811"/>
            <a:ext cx="5335138" cy="2564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Image result for brush border of the small intestin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24600" y="4067884"/>
            <a:ext cx="2343150" cy="1952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324600" y="6099048"/>
            <a:ext cx="2343150" cy="369332"/>
          </a:xfrm>
          <a:prstGeom prst="rect">
            <a:avLst/>
          </a:prstGeom>
          <a:noFill/>
          <a:ln w="22225"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Brush border of S.I.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Things to Consider…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Variables we are testing:</a:t>
            </a:r>
          </a:p>
          <a:p>
            <a:pPr lvl="1"/>
            <a:r>
              <a:rPr lang="en-US" dirty="0"/>
              <a:t>Effects of pH change on enzyme function</a:t>
            </a:r>
          </a:p>
          <a:p>
            <a:pPr lvl="1"/>
            <a:r>
              <a:rPr lang="en-US" dirty="0"/>
              <a:t>How does boiling an enzyme effect function?</a:t>
            </a:r>
          </a:p>
          <a:p>
            <a:pPr lvl="1"/>
            <a:endParaRPr lang="en-US" dirty="0"/>
          </a:p>
          <a:p>
            <a:r>
              <a:rPr lang="en-US" dirty="0"/>
              <a:t>What is a positive control?</a:t>
            </a:r>
          </a:p>
          <a:p>
            <a:r>
              <a:rPr lang="en-US" dirty="0"/>
              <a:t>What is a negative control?</a:t>
            </a:r>
          </a:p>
          <a:p>
            <a:r>
              <a:rPr lang="en-US" dirty="0"/>
              <a:t>Why are we incubating the test tubes at 37◦c?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Post Lab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2016</TotalTime>
  <Words>395</Words>
  <Application>Microsoft Office PowerPoint</Application>
  <PresentationFormat>On-screen Show (4:3)</PresentationFormat>
  <Paragraphs>104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Civic</vt:lpstr>
      <vt:lpstr>Lab 3: Enzymatic Digestion</vt:lpstr>
      <vt:lpstr>Pre-Lab</vt:lpstr>
      <vt:lpstr>Experimental Protocol Tubes</vt:lpstr>
      <vt:lpstr>Vocabulary</vt:lpstr>
      <vt:lpstr>Activity 1:Protein Digestion</vt:lpstr>
      <vt:lpstr>Activity 2: Lipid Digestion</vt:lpstr>
      <vt:lpstr>Activity 3: Carbohydrate Digestion</vt:lpstr>
      <vt:lpstr>Things to Consider…</vt:lpstr>
      <vt:lpstr>Post Lab</vt:lpstr>
    </vt:vector>
  </TitlesOfParts>
  <Company>SLCC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 4: Enzymatic Digestion</dc:title>
  <dc:creator>Amber Stephens</dc:creator>
  <cp:lastModifiedBy>Scott &amp; Amber</cp:lastModifiedBy>
  <cp:revision>21</cp:revision>
  <dcterms:created xsi:type="dcterms:W3CDTF">2016-06-02T03:09:17Z</dcterms:created>
  <dcterms:modified xsi:type="dcterms:W3CDTF">2018-08-13T15:23:31Z</dcterms:modified>
</cp:coreProperties>
</file>