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LAB 2</a:t>
            </a:r>
            <a:endParaRPr lang="en-US" b="1" dirty="0"/>
          </a:p>
        </p:txBody>
      </p:sp>
      <p:sp>
        <p:nvSpPr>
          <p:cNvPr id="3" name="Subtitle 2"/>
          <p:cNvSpPr>
            <a:spLocks noGrp="1"/>
          </p:cNvSpPr>
          <p:nvPr>
            <p:ph type="subTitle" idx="1"/>
          </p:nvPr>
        </p:nvSpPr>
        <p:spPr/>
        <p:txBody>
          <a:bodyPr/>
          <a:lstStyle/>
          <a:p>
            <a:r>
              <a:rPr lang="en-US" b="1" dirty="0" smtClean="0"/>
              <a:t>DATA ANALYSIS:</a:t>
            </a:r>
          </a:p>
          <a:p>
            <a:r>
              <a:rPr lang="en-US" b="1" dirty="0" smtClean="0"/>
              <a:t>STATISTICS AND GRAPHING</a:t>
            </a:r>
            <a:endParaRPr lang="en-US" b="1" dirty="0"/>
          </a:p>
        </p:txBody>
      </p:sp>
    </p:spTree>
    <p:extLst>
      <p:ext uri="{BB962C8B-B14F-4D97-AF65-F5344CB8AC3E}">
        <p14:creationId xmlns:p14="http://schemas.microsoft.com/office/powerpoint/2010/main" val="82463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ANALYZING DATA: </a:t>
            </a:r>
            <a:r>
              <a:rPr lang="en-US" sz="2400" b="1" dirty="0" smtClean="0"/>
              <a:t>BMI VS EXERCISE PULSE</a:t>
            </a:r>
            <a:endParaRPr lang="en-US" sz="2400" b="1" dirty="0"/>
          </a:p>
        </p:txBody>
      </p:sp>
      <p:sp>
        <p:nvSpPr>
          <p:cNvPr id="3" name="Content Placeholder 2"/>
          <p:cNvSpPr>
            <a:spLocks noGrp="1"/>
          </p:cNvSpPr>
          <p:nvPr>
            <p:ph idx="1"/>
          </p:nvPr>
        </p:nvSpPr>
        <p:spPr/>
        <p:txBody>
          <a:bodyPr/>
          <a:lstStyle/>
          <a:p>
            <a:r>
              <a:rPr lang="en-US" dirty="0" smtClean="0"/>
              <a:t>Using excel, graph the exercise pulse of each Biology 2425 student versus his/her BMI.  </a:t>
            </a:r>
            <a:endParaRPr lang="en-US" dirty="0"/>
          </a:p>
        </p:txBody>
      </p:sp>
    </p:spTree>
    <p:extLst>
      <p:ext uri="{BB962C8B-B14F-4D97-AF65-F5344CB8AC3E}">
        <p14:creationId xmlns:p14="http://schemas.microsoft.com/office/powerpoint/2010/main" val="406196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Learn to use descriptive statistics: mean, standard deviation, median, mode, and range</a:t>
            </a:r>
          </a:p>
          <a:p>
            <a:r>
              <a:rPr lang="en-US" dirty="0" smtClean="0"/>
              <a:t>Proper graphing techniques</a:t>
            </a:r>
          </a:p>
          <a:p>
            <a:r>
              <a:rPr lang="en-US" dirty="0" smtClean="0"/>
              <a:t>Learn to use Excel to analyze circadian rhythm data</a:t>
            </a:r>
            <a:endParaRPr lang="en-US" dirty="0"/>
          </a:p>
        </p:txBody>
      </p:sp>
    </p:spTree>
    <p:extLst>
      <p:ext uri="{BB962C8B-B14F-4D97-AF65-F5344CB8AC3E}">
        <p14:creationId xmlns:p14="http://schemas.microsoft.com/office/powerpoint/2010/main" val="59092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DESCRIPTIVE STATISTICS</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smtClean="0"/>
              <a:t>Mean:</a:t>
            </a:r>
            <a:r>
              <a:rPr lang="en-US" dirty="0" smtClean="0"/>
              <a:t> the average of a group of measurements.</a:t>
            </a:r>
          </a:p>
          <a:p>
            <a:pPr marL="0" indent="0">
              <a:buNone/>
            </a:pPr>
            <a:r>
              <a:rPr lang="en-US" dirty="0"/>
              <a:t>	</a:t>
            </a:r>
            <a:r>
              <a:rPr lang="en-US" dirty="0" smtClean="0"/>
              <a:t>- Add all the values in a data set and divide that number by the total number of values.  </a:t>
            </a:r>
          </a:p>
          <a:p>
            <a:r>
              <a:rPr lang="en-US" b="1" dirty="0" smtClean="0"/>
              <a:t>Median:</a:t>
            </a:r>
            <a:r>
              <a:rPr lang="en-US" dirty="0" smtClean="0"/>
              <a:t>  the middle value of a group of measurements.</a:t>
            </a:r>
          </a:p>
          <a:p>
            <a:pPr marL="0" indent="0">
              <a:buNone/>
            </a:pPr>
            <a:r>
              <a:rPr lang="en-US" dirty="0"/>
              <a:t>	</a:t>
            </a:r>
            <a:r>
              <a:rPr lang="en-US" dirty="0" smtClean="0"/>
              <a:t>-  Arrange all values from the smallest to largest and the middle number is consider the median.</a:t>
            </a:r>
          </a:p>
          <a:p>
            <a:r>
              <a:rPr lang="en-US" b="1" dirty="0" smtClean="0"/>
              <a:t>Mode:</a:t>
            </a:r>
            <a:r>
              <a:rPr lang="en-US" dirty="0" smtClean="0"/>
              <a:t>  the value that occurs the most frequently in a data set.</a:t>
            </a:r>
          </a:p>
          <a:p>
            <a:r>
              <a:rPr lang="en-US" b="1" dirty="0" smtClean="0"/>
              <a:t>Range:</a:t>
            </a:r>
            <a:r>
              <a:rPr lang="en-US" dirty="0" smtClean="0"/>
              <a:t>  the difference between the highest and lowest values.</a:t>
            </a:r>
          </a:p>
          <a:p>
            <a:r>
              <a:rPr lang="en-US" b="1" dirty="0" smtClean="0"/>
              <a:t>Standard Deviation:  </a:t>
            </a:r>
            <a:r>
              <a:rPr lang="en-US" dirty="0" smtClean="0"/>
              <a:t>indicates how measurements vary around the mean.</a:t>
            </a:r>
          </a:p>
          <a:p>
            <a:pPr marL="0" indent="0">
              <a:buNone/>
            </a:pPr>
            <a:r>
              <a:rPr lang="en-US" dirty="0"/>
              <a:t>	</a:t>
            </a:r>
            <a:r>
              <a:rPr lang="en-US" dirty="0" smtClean="0"/>
              <a:t>-  Calculate the mean, measure the deviation of each sample from the mean, square each deviation, and then sum all deviations.  Use this number and divided by the number of samples minus “one” and finally square this number.   </a:t>
            </a:r>
          </a:p>
          <a:p>
            <a:endParaRPr lang="en-US" dirty="0"/>
          </a:p>
        </p:txBody>
      </p:sp>
    </p:spTree>
    <p:extLst>
      <p:ext uri="{BB962C8B-B14F-4D97-AF65-F5344CB8AC3E}">
        <p14:creationId xmlns:p14="http://schemas.microsoft.com/office/powerpoint/2010/main" val="24102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94949"/>
          </a:xfrm>
        </p:spPr>
        <p:txBody>
          <a:bodyPr/>
          <a:lstStyle/>
          <a:p>
            <a:r>
              <a:rPr lang="en-US" b="1" dirty="0" smtClean="0"/>
              <a:t>EXAMPLE</a:t>
            </a:r>
            <a:endParaRPr lang="en-US" b="1" dirty="0"/>
          </a:p>
        </p:txBody>
      </p:sp>
      <p:sp>
        <p:nvSpPr>
          <p:cNvPr id="3" name="Content Placeholder 2"/>
          <p:cNvSpPr>
            <a:spLocks noGrp="1"/>
          </p:cNvSpPr>
          <p:nvPr>
            <p:ph idx="1"/>
          </p:nvPr>
        </p:nvSpPr>
        <p:spPr>
          <a:xfrm>
            <a:off x="1295401" y="1977081"/>
            <a:ext cx="9601196" cy="3898787"/>
          </a:xfrm>
        </p:spPr>
        <p:txBody>
          <a:bodyPr>
            <a:normAutofit/>
          </a:bodyPr>
          <a:lstStyle/>
          <a:p>
            <a:r>
              <a:rPr lang="en-US" dirty="0" smtClean="0"/>
              <a:t>Students Quiz 1 scores:</a:t>
            </a:r>
          </a:p>
          <a:p>
            <a:pPr marL="0" indent="0">
              <a:buNone/>
            </a:pPr>
            <a:r>
              <a:rPr lang="en-US" dirty="0"/>
              <a:t>	</a:t>
            </a:r>
            <a:r>
              <a:rPr lang="en-US" dirty="0" smtClean="0"/>
              <a:t>9,7,8,10,5,6,7,4,8,7</a:t>
            </a:r>
          </a:p>
          <a:p>
            <a:pPr marL="0" indent="0">
              <a:buNone/>
            </a:pPr>
            <a:endParaRPr lang="en-US" dirty="0" smtClean="0"/>
          </a:p>
          <a:p>
            <a:pPr marL="0" indent="0">
              <a:buNone/>
            </a:pPr>
            <a:r>
              <a:rPr lang="en-US" b="1" dirty="0" smtClean="0"/>
              <a:t>Mean:</a:t>
            </a:r>
            <a:r>
              <a:rPr lang="en-US" dirty="0" smtClean="0"/>
              <a:t> 9+7+8+10+5+6+7+4+8+7 / 10 = 71/10 = 7.1</a:t>
            </a:r>
          </a:p>
          <a:p>
            <a:pPr marL="0" indent="0">
              <a:buNone/>
            </a:pPr>
            <a:r>
              <a:rPr lang="en-US" b="1" dirty="0" smtClean="0"/>
              <a:t>Median:</a:t>
            </a:r>
            <a:r>
              <a:rPr lang="en-US" dirty="0" smtClean="0"/>
              <a:t>  4, 5, 6, 7, </a:t>
            </a:r>
            <a:r>
              <a:rPr lang="en-US" b="1" dirty="0" smtClean="0"/>
              <a:t>7, 7</a:t>
            </a:r>
            <a:r>
              <a:rPr lang="en-US" dirty="0" smtClean="0"/>
              <a:t>, 8, 8, 9, 10    </a:t>
            </a:r>
            <a:r>
              <a:rPr lang="en-US" sz="1600" b="1" dirty="0" smtClean="0"/>
              <a:t>Middle Number: 7</a:t>
            </a:r>
          </a:p>
          <a:p>
            <a:pPr marL="0" indent="0">
              <a:buNone/>
            </a:pPr>
            <a:r>
              <a:rPr lang="en-US" b="1" dirty="0" smtClean="0"/>
              <a:t>Mode:  7 </a:t>
            </a:r>
            <a:r>
              <a:rPr lang="en-US" sz="1600" dirty="0" smtClean="0"/>
              <a:t>(the most frequent value)</a:t>
            </a:r>
          </a:p>
          <a:p>
            <a:pPr marL="0" indent="0">
              <a:buNone/>
            </a:pPr>
            <a:r>
              <a:rPr lang="en-US" b="1" dirty="0" smtClean="0"/>
              <a:t>Range:  </a:t>
            </a:r>
            <a:r>
              <a:rPr lang="en-US" dirty="0" smtClean="0"/>
              <a:t>10 – 4 = </a:t>
            </a:r>
            <a:r>
              <a:rPr lang="en-US" b="1" dirty="0" smtClean="0"/>
              <a:t>6</a:t>
            </a:r>
          </a:p>
          <a:p>
            <a:pPr marL="0" indent="0">
              <a:buNone/>
            </a:pPr>
            <a:endParaRPr lang="en-US" sz="1600" b="1" dirty="0" smtClean="0"/>
          </a:p>
          <a:p>
            <a:pPr marL="0" indent="0">
              <a:buNone/>
            </a:pPr>
            <a:endParaRPr lang="en-US" dirty="0" smtClean="0"/>
          </a:p>
          <a:p>
            <a:endParaRPr lang="en-US" dirty="0"/>
          </a:p>
        </p:txBody>
      </p:sp>
    </p:spTree>
    <p:extLst>
      <p:ext uri="{BB962C8B-B14F-4D97-AF65-F5344CB8AC3E}">
        <p14:creationId xmlns:p14="http://schemas.microsoft.com/office/powerpoint/2010/main" val="147767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27900"/>
          </a:xfrm>
        </p:spPr>
        <p:txBody>
          <a:bodyPr/>
          <a:lstStyle/>
          <a:p>
            <a:r>
              <a:rPr lang="en-US" b="1" dirty="0" smtClean="0"/>
              <a:t>EXAMPLE</a:t>
            </a:r>
            <a:endParaRPr lang="en-US" b="1" dirty="0"/>
          </a:p>
        </p:txBody>
      </p:sp>
      <p:sp>
        <p:nvSpPr>
          <p:cNvPr id="3" name="Content Placeholder 2"/>
          <p:cNvSpPr>
            <a:spLocks noGrp="1"/>
          </p:cNvSpPr>
          <p:nvPr>
            <p:ph idx="1"/>
          </p:nvPr>
        </p:nvSpPr>
        <p:spPr>
          <a:xfrm>
            <a:off x="1295401" y="2529016"/>
            <a:ext cx="9601196" cy="3435179"/>
          </a:xfrm>
        </p:spPr>
        <p:txBody>
          <a:bodyPr>
            <a:normAutofit fontScale="92500" lnSpcReduction="20000"/>
          </a:bodyPr>
          <a:lstStyle/>
          <a:p>
            <a:r>
              <a:rPr lang="en-US" dirty="0" smtClean="0"/>
              <a:t>Standard Deviation:</a:t>
            </a:r>
          </a:p>
          <a:p>
            <a:pPr marL="0" indent="0">
              <a:buNone/>
            </a:pPr>
            <a:endParaRPr lang="en-US" dirty="0" smtClean="0"/>
          </a:p>
          <a:p>
            <a:endParaRPr lang="en-US" dirty="0" smtClean="0"/>
          </a:p>
          <a:p>
            <a:endParaRPr lang="en-US" dirty="0"/>
          </a:p>
          <a:p>
            <a:endParaRPr lang="en-US" dirty="0" smtClean="0"/>
          </a:p>
          <a:p>
            <a:pPr marL="0" indent="0">
              <a:buNone/>
            </a:pPr>
            <a:r>
              <a:rPr lang="en-US" dirty="0" smtClean="0"/>
              <a:t>	Sum of all squared deviations = 29 / 10 quiz values – 1 = 29/9= 3.22</a:t>
            </a:r>
          </a:p>
          <a:p>
            <a:pPr marL="0" indent="0">
              <a:buNone/>
            </a:pPr>
            <a:r>
              <a:rPr lang="en-US" dirty="0"/>
              <a:t>	S</a:t>
            </a:r>
            <a:r>
              <a:rPr lang="en-US" dirty="0" smtClean="0"/>
              <a:t>quare root of 3.22 = 1.79</a:t>
            </a:r>
          </a:p>
          <a:p>
            <a:pPr marL="0" indent="0">
              <a:buNone/>
            </a:pPr>
            <a:r>
              <a:rPr lang="en-US" dirty="0" smtClean="0"/>
              <a:t>The mean of Quiz 1 </a:t>
            </a:r>
            <a:r>
              <a:rPr lang="en-US" b="1" dirty="0" smtClean="0"/>
              <a:t>was 7 </a:t>
            </a:r>
            <a:r>
              <a:rPr lang="en-US" sz="1300" b="1" dirty="0" smtClean="0"/>
              <a:t>+-  </a:t>
            </a:r>
            <a:r>
              <a:rPr lang="en-US" sz="2200" b="1" dirty="0" smtClean="0"/>
              <a:t>1.79</a:t>
            </a:r>
            <a:endParaRPr lang="en-US" sz="2200" b="1" dirty="0"/>
          </a:p>
        </p:txBody>
      </p:sp>
      <p:graphicFrame>
        <p:nvGraphicFramePr>
          <p:cNvPr id="5" name="Table 4"/>
          <p:cNvGraphicFramePr>
            <a:graphicFrameLocks noGrp="1"/>
          </p:cNvGraphicFramePr>
          <p:nvPr>
            <p:extLst>
              <p:ext uri="{D42A27DB-BD31-4B8C-83A1-F6EECF244321}">
                <p14:modId xmlns:p14="http://schemas.microsoft.com/office/powerpoint/2010/main" val="3784397835"/>
              </p:ext>
            </p:extLst>
          </p:nvPr>
        </p:nvGraphicFramePr>
        <p:xfrm>
          <a:off x="4349576" y="2529021"/>
          <a:ext cx="3138620" cy="1853506"/>
        </p:xfrm>
        <a:graphic>
          <a:graphicData uri="http://schemas.openxmlformats.org/drawingml/2006/table">
            <a:tbl>
              <a:tblPr firstRow="1" firstCol="1" bandRow="1">
                <a:tableStyleId>{5C22544A-7EE6-4342-B048-85BDC9FD1C3A}</a:tableStyleId>
              </a:tblPr>
              <a:tblGrid>
                <a:gridCol w="784655"/>
                <a:gridCol w="784655"/>
                <a:gridCol w="784655"/>
                <a:gridCol w="784655"/>
              </a:tblGrid>
              <a:tr h="171538">
                <a:tc>
                  <a:txBody>
                    <a:bodyPr/>
                    <a:lstStyle/>
                    <a:p>
                      <a:pPr marL="0" marR="0" algn="ctr">
                        <a:lnSpc>
                          <a:spcPct val="107000"/>
                        </a:lnSpc>
                        <a:spcBef>
                          <a:spcPts val="0"/>
                        </a:spcBef>
                        <a:spcAft>
                          <a:spcPts val="0"/>
                        </a:spcAft>
                      </a:pPr>
                      <a:r>
                        <a:rPr lang="en-US" sz="900" dirty="0">
                          <a:effectLst/>
                        </a:rPr>
                        <a:t>Quiz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Deviation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(Deviation)2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8126">
                <a:tc>
                  <a:txBody>
                    <a:bodyPr/>
                    <a:lstStyle/>
                    <a:p>
                      <a:pPr marL="0" marR="0" algn="ctr">
                        <a:lnSpc>
                          <a:spcPct val="107000"/>
                        </a:lnSpc>
                        <a:spcBef>
                          <a:spcPts val="0"/>
                        </a:spcBef>
                        <a:spcAft>
                          <a:spcPts val="0"/>
                        </a:spcAft>
                      </a:pPr>
                      <a:r>
                        <a:rPr lang="en-US" sz="8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1538">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4591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PROPER GRAPHING TECHNIQUES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A graph needs to have:</a:t>
            </a:r>
          </a:p>
          <a:p>
            <a:pPr marL="0" indent="0">
              <a:buNone/>
            </a:pPr>
            <a:r>
              <a:rPr lang="en-US" dirty="0"/>
              <a:t>	Title</a:t>
            </a:r>
          </a:p>
          <a:p>
            <a:pPr marL="0" indent="0">
              <a:buNone/>
            </a:pPr>
            <a:r>
              <a:rPr lang="en-US" dirty="0"/>
              <a:t>	Date</a:t>
            </a:r>
          </a:p>
          <a:p>
            <a:pPr marL="0" indent="0">
              <a:buNone/>
            </a:pPr>
            <a:r>
              <a:rPr lang="en-US" dirty="0"/>
              <a:t>	</a:t>
            </a:r>
            <a:r>
              <a:rPr lang="en-US" dirty="0" smtClean="0"/>
              <a:t>Axes should be clearly labeled including </a:t>
            </a:r>
            <a:r>
              <a:rPr lang="en-US" dirty="0"/>
              <a:t>units </a:t>
            </a:r>
          </a:p>
          <a:p>
            <a:r>
              <a:rPr lang="en-US" dirty="0" smtClean="0"/>
              <a:t>The most common graph is called </a:t>
            </a:r>
            <a:r>
              <a:rPr lang="en-US" b="1" dirty="0" smtClean="0"/>
              <a:t>histogram</a:t>
            </a:r>
            <a:r>
              <a:rPr lang="en-US" dirty="0" smtClean="0"/>
              <a:t>.  This graph visually display the frequency distribution of data.</a:t>
            </a:r>
          </a:p>
          <a:p>
            <a:pPr marL="0" indent="0">
              <a:buNone/>
            </a:pPr>
            <a:r>
              <a:rPr lang="en-US" dirty="0"/>
              <a:t>	</a:t>
            </a:r>
            <a:r>
              <a:rPr lang="en-US" dirty="0" smtClean="0"/>
              <a:t>- </a:t>
            </a:r>
            <a:r>
              <a:rPr lang="en-US" b="1" dirty="0" smtClean="0"/>
              <a:t>Absolute frequency:</a:t>
            </a:r>
            <a:r>
              <a:rPr lang="en-US" dirty="0" smtClean="0"/>
              <a:t>  the number of times a value occurs in a data set.</a:t>
            </a:r>
          </a:p>
          <a:p>
            <a:pPr marL="0" indent="0">
              <a:buNone/>
            </a:pPr>
            <a:r>
              <a:rPr lang="en-US" dirty="0"/>
              <a:t>	</a:t>
            </a:r>
            <a:r>
              <a:rPr lang="en-US" dirty="0" smtClean="0"/>
              <a:t>- </a:t>
            </a:r>
            <a:r>
              <a:rPr lang="en-US" b="1" dirty="0" smtClean="0"/>
              <a:t>Relative frequency:  </a:t>
            </a:r>
            <a:r>
              <a:rPr lang="en-US" dirty="0" smtClean="0"/>
              <a:t>used to compared two or more data sets where the number of values obtained is not equal.  This is calculated by dividing the absolute frequency by the total number of values.  This number is then multiplied by 100%.</a:t>
            </a:r>
          </a:p>
          <a:p>
            <a:endParaRPr lang="en-US" dirty="0"/>
          </a:p>
        </p:txBody>
      </p:sp>
    </p:spTree>
    <p:extLst>
      <p:ext uri="{BB962C8B-B14F-4D97-AF65-F5344CB8AC3E}">
        <p14:creationId xmlns:p14="http://schemas.microsoft.com/office/powerpoint/2010/main" val="233868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EXCEL</a:t>
            </a:r>
            <a:endParaRPr lang="en-US" b="1" dirty="0"/>
          </a:p>
        </p:txBody>
      </p:sp>
      <p:sp>
        <p:nvSpPr>
          <p:cNvPr id="3" name="Content Placeholder 2"/>
          <p:cNvSpPr>
            <a:spLocks noGrp="1"/>
          </p:cNvSpPr>
          <p:nvPr>
            <p:ph idx="1"/>
          </p:nvPr>
        </p:nvSpPr>
        <p:spPr/>
        <p:txBody>
          <a:bodyPr>
            <a:normAutofit lnSpcReduction="10000"/>
          </a:bodyPr>
          <a:lstStyle/>
          <a:p>
            <a:r>
              <a:rPr lang="en-US" dirty="0" smtClean="0"/>
              <a:t>In the lab, you will be using the class data on </a:t>
            </a:r>
            <a:r>
              <a:rPr lang="en-US" b="1" dirty="0" smtClean="0"/>
              <a:t>“height”</a:t>
            </a:r>
            <a:r>
              <a:rPr lang="en-US" dirty="0" smtClean="0"/>
              <a:t> collected in the previous week’s lab to practice calculating descriptive statistics and graphing the </a:t>
            </a:r>
            <a:r>
              <a:rPr lang="en-US" b="1" dirty="0" smtClean="0"/>
              <a:t>absolute frequencies </a:t>
            </a:r>
            <a:r>
              <a:rPr lang="en-US" dirty="0" smtClean="0"/>
              <a:t>of the heights of Biology 2425 students using Excel.</a:t>
            </a:r>
          </a:p>
          <a:p>
            <a:pPr marL="0" indent="0">
              <a:buNone/>
            </a:pPr>
            <a:endParaRPr lang="en-US" dirty="0" smtClean="0"/>
          </a:p>
          <a:p>
            <a:r>
              <a:rPr lang="en-US" dirty="0" smtClean="0"/>
              <a:t>You will also be using the </a:t>
            </a:r>
            <a:r>
              <a:rPr lang="en-US" b="1" dirty="0" smtClean="0"/>
              <a:t>“age”</a:t>
            </a:r>
            <a:r>
              <a:rPr lang="en-US" dirty="0" smtClean="0"/>
              <a:t> data collected last week to calculate descriptive statistics and graphing the </a:t>
            </a:r>
            <a:r>
              <a:rPr lang="en-US" b="1" dirty="0" smtClean="0"/>
              <a:t>relative frequencies </a:t>
            </a:r>
            <a:r>
              <a:rPr lang="en-US" dirty="0" smtClean="0"/>
              <a:t>of ages of Biology 2425 students using Excel.  </a:t>
            </a:r>
          </a:p>
          <a:p>
            <a:pPr marL="0" indent="0">
              <a:buNone/>
            </a:pPr>
            <a:endParaRPr lang="en-US" dirty="0" smtClean="0"/>
          </a:p>
        </p:txBody>
      </p:sp>
    </p:spTree>
    <p:extLst>
      <p:ext uri="{BB962C8B-B14F-4D97-AF65-F5344CB8AC3E}">
        <p14:creationId xmlns:p14="http://schemas.microsoft.com/office/powerpoint/2010/main" val="215291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ANALYZING DATA</a:t>
            </a:r>
            <a:endParaRPr lang="en-US" b="1" dirty="0"/>
          </a:p>
        </p:txBody>
      </p:sp>
      <p:sp>
        <p:nvSpPr>
          <p:cNvPr id="3" name="Content Placeholder 2"/>
          <p:cNvSpPr>
            <a:spLocks noGrp="1"/>
          </p:cNvSpPr>
          <p:nvPr>
            <p:ph idx="1"/>
          </p:nvPr>
        </p:nvSpPr>
        <p:spPr/>
        <p:txBody>
          <a:bodyPr/>
          <a:lstStyle/>
          <a:p>
            <a:r>
              <a:rPr lang="en-US" dirty="0" smtClean="0"/>
              <a:t>Measurements that are both accurate and precise are valid measurements.</a:t>
            </a:r>
          </a:p>
          <a:p>
            <a:pPr marL="0" indent="0">
              <a:buNone/>
            </a:pPr>
            <a:r>
              <a:rPr lang="en-US" dirty="0"/>
              <a:t>	</a:t>
            </a:r>
            <a:r>
              <a:rPr lang="en-US" dirty="0" smtClean="0"/>
              <a:t>- </a:t>
            </a:r>
            <a:r>
              <a:rPr lang="en-US" b="1" dirty="0" smtClean="0"/>
              <a:t>Accuracy:</a:t>
            </a:r>
            <a:r>
              <a:rPr lang="en-US" dirty="0" smtClean="0"/>
              <a:t>  this refers to how closely the measured values agree with the true or correct value.</a:t>
            </a:r>
          </a:p>
          <a:p>
            <a:pPr marL="0" indent="0">
              <a:buNone/>
            </a:pPr>
            <a:r>
              <a:rPr lang="en-US" dirty="0"/>
              <a:t>	</a:t>
            </a:r>
            <a:r>
              <a:rPr lang="en-US" dirty="0" smtClean="0"/>
              <a:t>- </a:t>
            </a:r>
            <a:r>
              <a:rPr lang="en-US" b="1" dirty="0" smtClean="0"/>
              <a:t>Precision:</a:t>
            </a:r>
            <a:r>
              <a:rPr lang="en-US" dirty="0" smtClean="0"/>
              <a:t>  this refers to how closely the measurements agree with each other.  </a:t>
            </a:r>
          </a:p>
          <a:p>
            <a:endParaRPr lang="en-US" dirty="0"/>
          </a:p>
        </p:txBody>
      </p:sp>
    </p:spTree>
    <p:extLst>
      <p:ext uri="{BB962C8B-B14F-4D97-AF65-F5344CB8AC3E}">
        <p14:creationId xmlns:p14="http://schemas.microsoft.com/office/powerpoint/2010/main" val="20523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ANALYZING DATA: </a:t>
            </a:r>
            <a:r>
              <a:rPr lang="en-US" sz="3600" b="1" dirty="0" smtClean="0"/>
              <a:t>BMI</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smtClean="0"/>
              <a:t>The concepts of accuracy and precision will be demonstrated by comparing three different methods used to track a person’s percent body fat.</a:t>
            </a:r>
          </a:p>
          <a:p>
            <a:r>
              <a:rPr lang="en-US" b="1" dirty="0" smtClean="0"/>
              <a:t>Percent Body Fat:  </a:t>
            </a:r>
            <a:r>
              <a:rPr lang="en-US" sz="1800" dirty="0" smtClean="0"/>
              <a:t>weight of the person’s fat/ person’s total body weight</a:t>
            </a:r>
          </a:p>
          <a:p>
            <a:r>
              <a:rPr lang="en-US" dirty="0" smtClean="0"/>
              <a:t>The most common methods used to estimate the fat content of the individual</a:t>
            </a:r>
          </a:p>
          <a:p>
            <a:pPr marL="0" indent="0">
              <a:buNone/>
            </a:pPr>
            <a:r>
              <a:rPr lang="en-US" dirty="0"/>
              <a:t>	</a:t>
            </a:r>
            <a:r>
              <a:rPr lang="en-US" dirty="0" smtClean="0"/>
              <a:t>1- Body Mass Index (BMI)</a:t>
            </a:r>
          </a:p>
          <a:p>
            <a:pPr marL="0" indent="0">
              <a:buNone/>
            </a:pPr>
            <a:r>
              <a:rPr lang="en-US" dirty="0"/>
              <a:t>	</a:t>
            </a:r>
            <a:r>
              <a:rPr lang="en-US" dirty="0" smtClean="0"/>
              <a:t>	</a:t>
            </a:r>
            <a:r>
              <a:rPr lang="en-US" b="1" dirty="0" smtClean="0"/>
              <a:t>BMI</a:t>
            </a:r>
            <a:r>
              <a:rPr lang="en-US" dirty="0" smtClean="0"/>
              <a:t> = </a:t>
            </a:r>
            <a:r>
              <a:rPr lang="en-US" sz="1800" dirty="0" smtClean="0"/>
              <a:t>mass (kg)/ height (m)</a:t>
            </a:r>
            <a:r>
              <a:rPr lang="en-US" sz="1000" dirty="0" smtClean="0"/>
              <a:t>2</a:t>
            </a:r>
          </a:p>
          <a:p>
            <a:pPr marL="0" indent="0">
              <a:buNone/>
            </a:pPr>
            <a:r>
              <a:rPr lang="en-US" dirty="0" smtClean="0"/>
              <a:t>	2-  Measuring the thickness of the subcutaneous fat layer using skinfold calipers.</a:t>
            </a:r>
          </a:p>
          <a:p>
            <a:pPr marL="0" indent="0">
              <a:buNone/>
            </a:pPr>
            <a:r>
              <a:rPr lang="en-US" dirty="0"/>
              <a:t>	</a:t>
            </a:r>
            <a:r>
              <a:rPr lang="en-US" dirty="0" smtClean="0"/>
              <a:t>3-  Bioelectrical impedance analysis (BIA) </a:t>
            </a:r>
          </a:p>
          <a:p>
            <a:endParaRPr lang="en-US" dirty="0"/>
          </a:p>
        </p:txBody>
      </p:sp>
    </p:spTree>
    <p:extLst>
      <p:ext uri="{BB962C8B-B14F-4D97-AF65-F5344CB8AC3E}">
        <p14:creationId xmlns:p14="http://schemas.microsoft.com/office/powerpoint/2010/main" val="40998469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172</TotalTime>
  <Words>281</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Times New Roman</vt:lpstr>
      <vt:lpstr>Organic</vt:lpstr>
      <vt:lpstr>LAB 2</vt:lpstr>
      <vt:lpstr>OBJECTIVES</vt:lpstr>
      <vt:lpstr>DESCRIPTIVE STATISTICS</vt:lpstr>
      <vt:lpstr>EXAMPLE</vt:lpstr>
      <vt:lpstr>EXAMPLE</vt:lpstr>
      <vt:lpstr>PROPER GRAPHING TECHNIQUES</vt:lpstr>
      <vt:lpstr>EXCEL</vt:lpstr>
      <vt:lpstr>ANALYZING DATA</vt:lpstr>
      <vt:lpstr>ANALYZING DATA: BMI</vt:lpstr>
      <vt:lpstr>ANALYZING DATA: BMI VS EXERCISE PULSE</vt:lpstr>
    </vt:vector>
  </TitlesOfParts>
  <Company>SLCC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2</dc:title>
  <dc:creator>Evelyn Galvez</dc:creator>
  <cp:lastModifiedBy>Evelyn Galvez</cp:lastModifiedBy>
  <cp:revision>25</cp:revision>
  <dcterms:created xsi:type="dcterms:W3CDTF">2017-05-04T16:31:26Z</dcterms:created>
  <dcterms:modified xsi:type="dcterms:W3CDTF">2017-05-04T19:23:31Z</dcterms:modified>
</cp:coreProperties>
</file>