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6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7B731-CD74-41BB-8BF3-37D35048F610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FB928-11A9-46B6-AD95-7FEB67BB5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132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FB928-11A9-46B6-AD95-7FEB67BB54D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045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FB928-11A9-46B6-AD95-7FEB67BB54D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5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E97A-9DFD-475E-A0D2-CCE8E1C15F9B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9ECF01-6644-4888-A6C4-D7786C1F6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E97A-9DFD-475E-A0D2-CCE8E1C15F9B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CF01-6644-4888-A6C4-D7786C1F62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B9ECF01-6644-4888-A6C4-D7786C1F6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E97A-9DFD-475E-A0D2-CCE8E1C15F9B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E97A-9DFD-475E-A0D2-CCE8E1C15F9B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B9ECF01-6644-4888-A6C4-D7786C1F6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E97A-9DFD-475E-A0D2-CCE8E1C15F9B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9ECF01-6644-4888-A6C4-D7786C1F6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28DE97A-9DFD-475E-A0D2-CCE8E1C15F9B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CF01-6644-4888-A6C4-D7786C1F6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E97A-9DFD-475E-A0D2-CCE8E1C15F9B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B9ECF01-6644-4888-A6C4-D7786C1F6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E97A-9DFD-475E-A0D2-CCE8E1C15F9B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B9ECF01-6644-4888-A6C4-D7786C1F62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E97A-9DFD-475E-A0D2-CCE8E1C15F9B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9ECF01-6644-4888-A6C4-D7786C1F62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9ECF01-6644-4888-A6C4-D7786C1F6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E97A-9DFD-475E-A0D2-CCE8E1C15F9B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B9ECF01-6644-4888-A6C4-D7786C1F6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28DE97A-9DFD-475E-A0D2-CCE8E1C15F9B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28DE97A-9DFD-475E-A0D2-CCE8E1C15F9B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9ECF01-6644-4888-A6C4-D7786C1F6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Objectives:</a:t>
            </a:r>
          </a:p>
          <a:p>
            <a:r>
              <a:rPr lang="en-US" dirty="0"/>
              <a:t>Calculate and understand mean, median, mode, Range and standard deviation</a:t>
            </a:r>
          </a:p>
          <a:p>
            <a:r>
              <a:rPr lang="en-US" dirty="0"/>
              <a:t>Learn the difference between accuracy and precision</a:t>
            </a:r>
          </a:p>
          <a:p>
            <a:r>
              <a:rPr lang="en-US" dirty="0"/>
              <a:t>Learn how to input formulas and graph in excel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 2: Data Analysis: Statistics, Graphing, Standard Curves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>
            <a:noFill/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4400" dirty="0"/>
              <a:t>1. In popular usage, the term average most often refers to </a:t>
            </a:r>
          </a:p>
          <a:p>
            <a:pPr>
              <a:buNone/>
            </a:pPr>
            <a:r>
              <a:rPr lang="en-US" sz="4400" dirty="0"/>
              <a:t>a. </a:t>
            </a:r>
            <a:r>
              <a:rPr lang="en-US" sz="4400" dirty="0">
                <a:solidFill>
                  <a:schemeClr val="accent1"/>
                </a:solidFill>
              </a:rPr>
              <a:t>the mean. </a:t>
            </a:r>
          </a:p>
          <a:p>
            <a:pPr>
              <a:buNone/>
            </a:pPr>
            <a:r>
              <a:rPr lang="en-US" sz="4400" dirty="0"/>
              <a:t>b. the median. </a:t>
            </a:r>
          </a:p>
          <a:p>
            <a:pPr>
              <a:buNone/>
            </a:pPr>
            <a:r>
              <a:rPr lang="en-US" sz="4400" dirty="0"/>
              <a:t>c. the mode. </a:t>
            </a:r>
          </a:p>
          <a:p>
            <a:pPr>
              <a:buNone/>
            </a:pPr>
            <a:r>
              <a:rPr lang="en-US" sz="4400" dirty="0"/>
              <a:t>d. the range. </a:t>
            </a:r>
          </a:p>
          <a:p>
            <a:pPr>
              <a:buNone/>
            </a:pPr>
            <a:r>
              <a:rPr lang="en-US" sz="4400" dirty="0"/>
              <a:t>e. all of these </a:t>
            </a:r>
          </a:p>
          <a:p>
            <a:pPr>
              <a:buNone/>
            </a:pPr>
            <a:endParaRPr lang="en-US" sz="4400" dirty="0"/>
          </a:p>
          <a:p>
            <a:pPr>
              <a:buNone/>
            </a:pPr>
            <a:r>
              <a:rPr lang="en-US" sz="4400" dirty="0"/>
              <a:t>2. A researcher measured the forced vital capacity (take as big a breath as you can and then exhale as much air as fast as you can) of patients with asthma in a study investigating the efficacy of a new asthma drug. The researcher recorded the following forced vital capacities in liters: 1, 7, 3, 3, 6, 4. </a:t>
            </a:r>
          </a:p>
          <a:p>
            <a:pPr>
              <a:buNone/>
            </a:pPr>
            <a:r>
              <a:rPr lang="en-US" sz="4400" dirty="0"/>
              <a:t>The mean and median for this data are </a:t>
            </a:r>
          </a:p>
          <a:p>
            <a:pPr>
              <a:buNone/>
            </a:pPr>
            <a:r>
              <a:rPr lang="en-US" sz="4400" dirty="0"/>
              <a:t>a. 4 and 3. </a:t>
            </a:r>
          </a:p>
          <a:p>
            <a:pPr>
              <a:buNone/>
            </a:pPr>
            <a:r>
              <a:rPr lang="en-US" sz="4400" dirty="0"/>
              <a:t>b. 4.8 and 3.5. </a:t>
            </a:r>
          </a:p>
          <a:p>
            <a:pPr>
              <a:buNone/>
            </a:pPr>
            <a:r>
              <a:rPr lang="en-US" sz="4400" dirty="0"/>
              <a:t>c. 4 and 3.33. </a:t>
            </a:r>
          </a:p>
          <a:p>
            <a:pPr>
              <a:buNone/>
            </a:pPr>
            <a:r>
              <a:rPr lang="en-US" sz="4400" dirty="0"/>
              <a:t>d. 4.8 and 3. </a:t>
            </a:r>
          </a:p>
          <a:p>
            <a:pPr>
              <a:buNone/>
            </a:pPr>
            <a:r>
              <a:rPr lang="en-US" sz="4400" dirty="0"/>
              <a:t>e. </a:t>
            </a:r>
            <a:r>
              <a:rPr lang="en-US" sz="4400" dirty="0">
                <a:solidFill>
                  <a:schemeClr val="accent1"/>
                </a:solidFill>
              </a:rPr>
              <a:t>4 and 3.5. </a:t>
            </a:r>
          </a:p>
          <a:p>
            <a:pPr>
              <a:buNone/>
            </a:pPr>
            <a:endParaRPr lang="en-US" sz="4400" dirty="0"/>
          </a:p>
          <a:p>
            <a:pPr>
              <a:buNone/>
            </a:pPr>
            <a:r>
              <a:rPr lang="en-US" sz="4400" dirty="0"/>
              <a:t>3. Which of the following measures tends to be most influenced by an extreme value? </a:t>
            </a:r>
          </a:p>
          <a:p>
            <a:pPr marL="742950" indent="-742950">
              <a:buNone/>
            </a:pPr>
            <a:r>
              <a:rPr lang="en-US" sz="4400" dirty="0"/>
              <a:t>a. median 	     b. mode 	c. </a:t>
            </a:r>
            <a:r>
              <a:rPr lang="en-US" sz="4400" dirty="0">
                <a:solidFill>
                  <a:schemeClr val="accent1"/>
                </a:solidFill>
              </a:rPr>
              <a:t>mean </a:t>
            </a:r>
          </a:p>
          <a:p>
            <a:pPr>
              <a:buNone/>
            </a:pPr>
            <a:endParaRPr lang="en-US" sz="4400" dirty="0"/>
          </a:p>
          <a:p>
            <a:pPr>
              <a:buNone/>
            </a:pPr>
            <a:r>
              <a:rPr lang="en-US" sz="4400" dirty="0"/>
              <a:t>4. What do the letters BMI stand for? How do you determine the percent body fat for an individual? What is the BMI for a woman who is 5 foot 3 inches tall and weighs 130 pounds? </a:t>
            </a:r>
          </a:p>
          <a:p>
            <a:pPr>
              <a:buNone/>
            </a:pPr>
            <a:r>
              <a:rPr lang="en-US" sz="4400" dirty="0">
                <a:solidFill>
                  <a:schemeClr val="accent1"/>
                </a:solidFill>
              </a:rPr>
              <a:t>Body Mass Index, BIA Scale, 23</a:t>
            </a:r>
          </a:p>
          <a:p>
            <a:pPr>
              <a:buNone/>
            </a:pPr>
            <a:r>
              <a:rPr lang="en-US" sz="4400" dirty="0"/>
              <a:t>5. Define absorbance and transmittance. Describe how these two terms are related to each other. </a:t>
            </a:r>
          </a:p>
          <a:p>
            <a:pPr>
              <a:buNone/>
            </a:pPr>
            <a:r>
              <a:rPr lang="en-US" sz="4400" dirty="0">
                <a:solidFill>
                  <a:schemeClr val="accent1"/>
                </a:solidFill>
              </a:rPr>
              <a:t>Absorbance=the ability for a solution to absorb light. Transmittance= the % of light that is not absorbed or bounces back.</a:t>
            </a:r>
          </a:p>
          <a:p>
            <a:pPr>
              <a:buNone/>
            </a:pPr>
            <a:r>
              <a:rPr lang="en-US" sz="4400" dirty="0"/>
              <a:t>6. The concentration of a solution is directly proportional to its __</a:t>
            </a:r>
            <a:r>
              <a:rPr lang="en-US" sz="4400" dirty="0">
                <a:solidFill>
                  <a:schemeClr val="accent1"/>
                </a:solidFill>
              </a:rPr>
              <a:t>absorbance</a:t>
            </a:r>
            <a:r>
              <a:rPr lang="en-US" sz="4400" dirty="0"/>
              <a:t>__ as measured with a spectrophotometer. </a:t>
            </a:r>
          </a:p>
          <a:p>
            <a:pPr>
              <a:buNone/>
            </a:pPr>
            <a:endParaRPr lang="en-US" sz="4400" dirty="0"/>
          </a:p>
          <a:p>
            <a:pPr>
              <a:buNone/>
            </a:pPr>
            <a:r>
              <a:rPr lang="en-US" sz="4400" dirty="0"/>
              <a:t>7. What is the purpose of the </a:t>
            </a:r>
            <a:r>
              <a:rPr lang="en-US" sz="4400" dirty="0" err="1"/>
              <a:t>biuret</a:t>
            </a:r>
            <a:r>
              <a:rPr lang="en-US" sz="4400" dirty="0"/>
              <a:t> reagent in the </a:t>
            </a:r>
            <a:r>
              <a:rPr lang="en-US" sz="4400" dirty="0" err="1"/>
              <a:t>spectrophotometry</a:t>
            </a:r>
            <a:r>
              <a:rPr lang="en-US" sz="4400" dirty="0"/>
              <a:t> activity? </a:t>
            </a:r>
            <a:r>
              <a:rPr lang="en-US" sz="4400" dirty="0">
                <a:solidFill>
                  <a:schemeClr val="accent1"/>
                </a:solidFill>
              </a:rPr>
              <a:t>Changing the color of the solution directly proportional to the concentration of proteins in the solution.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2362200" cy="990600"/>
          </a:xfrm>
        </p:spPr>
        <p:txBody>
          <a:bodyPr/>
          <a:lstStyle/>
          <a:p>
            <a:r>
              <a:rPr lang="en-US" sz="1600" dirty="0"/>
              <a:t>Activity 1: Calculating the Mean, Median, Mode, Range and Standard Deviation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900" dirty="0"/>
              <a:t>Researchers investigating the causes of death in persons with asthma recorded the heart rates of 10 asthma patients on admission to the hospital. </a:t>
            </a:r>
          </a:p>
          <a:p>
            <a:pPr>
              <a:buNone/>
            </a:pPr>
            <a:endParaRPr lang="en-US" sz="1900" dirty="0"/>
          </a:p>
          <a:p>
            <a:pPr>
              <a:buNone/>
            </a:pPr>
            <a:r>
              <a:rPr lang="en-US" sz="1900" dirty="0"/>
              <a:t>1. Calculate the mean heart rate for the patients. </a:t>
            </a:r>
          </a:p>
          <a:p>
            <a:pPr>
              <a:buNone/>
            </a:pPr>
            <a:r>
              <a:rPr lang="en-US" sz="1900" dirty="0">
                <a:solidFill>
                  <a:schemeClr val="accent1"/>
                </a:solidFill>
              </a:rPr>
              <a:t>167+150+125+120+150+150+40+136+12+150=</a:t>
            </a:r>
          </a:p>
          <a:p>
            <a:pPr>
              <a:buNone/>
            </a:pPr>
            <a:r>
              <a:rPr lang="en-US" sz="1900" dirty="0">
                <a:solidFill>
                  <a:schemeClr val="accent1"/>
                </a:solidFill>
              </a:rPr>
              <a:t>1308/10=130.8</a:t>
            </a:r>
          </a:p>
          <a:p>
            <a:pPr>
              <a:buNone/>
            </a:pPr>
            <a:endParaRPr lang="en-US" sz="19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1900" dirty="0"/>
              <a:t>2. Calculate the median heart rate for the patients. </a:t>
            </a:r>
          </a:p>
          <a:p>
            <a:pPr>
              <a:buNone/>
            </a:pPr>
            <a:r>
              <a:rPr lang="en-US" sz="1900" dirty="0"/>
              <a:t>Median </a:t>
            </a:r>
            <a:r>
              <a:rPr lang="en-US" sz="1900"/>
              <a:t>= _</a:t>
            </a:r>
            <a:r>
              <a:rPr lang="en-US" sz="1900">
                <a:solidFill>
                  <a:schemeClr val="accent1"/>
                </a:solidFill>
              </a:rPr>
              <a:t>143</a:t>
            </a:r>
            <a:r>
              <a:rPr lang="en-US" sz="1900"/>
              <a:t>__ </a:t>
            </a:r>
            <a:endParaRPr lang="en-US" sz="1900" dirty="0"/>
          </a:p>
          <a:p>
            <a:pPr>
              <a:buNone/>
            </a:pPr>
            <a:endParaRPr lang="en-US" sz="1900" dirty="0"/>
          </a:p>
          <a:p>
            <a:pPr>
              <a:buNone/>
            </a:pPr>
            <a:r>
              <a:rPr lang="en-US" sz="1900" dirty="0"/>
              <a:t>3. Calculate the mode. </a:t>
            </a:r>
          </a:p>
          <a:p>
            <a:pPr>
              <a:buNone/>
            </a:pPr>
            <a:r>
              <a:rPr lang="en-US" sz="1900" dirty="0"/>
              <a:t>Mode = __</a:t>
            </a:r>
            <a:r>
              <a:rPr lang="en-US" sz="1900" dirty="0">
                <a:solidFill>
                  <a:schemeClr val="accent1"/>
                </a:solidFill>
              </a:rPr>
              <a:t>150</a:t>
            </a:r>
            <a:r>
              <a:rPr lang="en-US" sz="1900" dirty="0"/>
              <a:t>__ </a:t>
            </a:r>
          </a:p>
          <a:p>
            <a:pPr>
              <a:buNone/>
            </a:pPr>
            <a:endParaRPr lang="en-US" sz="1900" dirty="0"/>
          </a:p>
          <a:p>
            <a:pPr>
              <a:buNone/>
            </a:pPr>
            <a:r>
              <a:rPr lang="en-US" sz="1900" dirty="0"/>
              <a:t>4. Calculate the range. </a:t>
            </a:r>
          </a:p>
          <a:p>
            <a:pPr>
              <a:buNone/>
            </a:pPr>
            <a:r>
              <a:rPr lang="en-US" sz="1900" dirty="0"/>
              <a:t>Range = __</a:t>
            </a:r>
            <a:r>
              <a:rPr lang="en-US" sz="1900" dirty="0">
                <a:solidFill>
                  <a:schemeClr val="accent1"/>
                </a:solidFill>
              </a:rPr>
              <a:t>40-167=127</a:t>
            </a:r>
            <a:r>
              <a:rPr lang="en-US" sz="1900" dirty="0"/>
              <a:t>__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2209803"/>
          <a:ext cx="1905000" cy="380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7447">
                <a:tc>
                  <a:txBody>
                    <a:bodyPr/>
                    <a:lstStyle/>
                    <a:p>
                      <a:r>
                        <a:rPr lang="en-US" sz="1000" dirty="0"/>
                        <a:t>Patient 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Heart Rate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255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167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255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150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255"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125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255"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120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255"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150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255">
                <a:tc>
                  <a:txBody>
                    <a:bodyPr/>
                    <a:lstStyle/>
                    <a:p>
                      <a:r>
                        <a:rPr lang="en-US" sz="1000" dirty="0"/>
                        <a:t>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150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255">
                <a:tc>
                  <a:txBody>
                    <a:bodyPr/>
                    <a:lstStyle/>
                    <a:p>
                      <a:r>
                        <a:rPr lang="en-US" sz="1000" dirty="0"/>
                        <a:t>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255"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136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255">
                <a:tc>
                  <a:txBody>
                    <a:bodyPr/>
                    <a:lstStyle/>
                    <a:p>
                      <a:r>
                        <a:rPr lang="en-US" sz="1000" dirty="0"/>
                        <a:t>9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120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4255"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150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bZOIlfCVJOo/T4BB7uNdHDI/AAAAAAAAAfE/FWusC3D3Jn0/s1600/Standard+Devi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044" y="685800"/>
            <a:ext cx="4491692" cy="2819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990600"/>
          </a:xfrm>
        </p:spPr>
        <p:txBody>
          <a:bodyPr/>
          <a:lstStyle/>
          <a:p>
            <a:pPr algn="ctr"/>
            <a:r>
              <a:rPr lang="en-US" sz="2500" dirty="0"/>
              <a:t>Standard Deviation</a:t>
            </a:r>
          </a:p>
        </p:txBody>
      </p:sp>
      <p:pic>
        <p:nvPicPr>
          <p:cNvPr id="2052" name="Picture 4" descr="http://0.tqn.com/d/statistics/1/0/M/-/-/-/standardde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1386" y="3331776"/>
            <a:ext cx="4272014" cy="2992824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990600"/>
          </a:xfrm>
        </p:spPr>
        <p:txBody>
          <a:bodyPr/>
          <a:lstStyle/>
          <a:p>
            <a:pPr algn="ctr"/>
            <a:r>
              <a:rPr lang="en-US" dirty="0"/>
              <a:t>Standard Deviation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2971800" y="609600"/>
          <a:ext cx="59436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442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Value (x</a:t>
                      </a:r>
                      <a:r>
                        <a:rPr lang="en-US" sz="1000" dirty="0"/>
                        <a:t>i</a:t>
                      </a:r>
                      <a:r>
                        <a:rPr lang="en-US" dirty="0"/>
                        <a:t>) </a:t>
                      </a:r>
                      <a:r>
                        <a:rPr lang="en-US" sz="1200" dirty="0"/>
                        <a:t>Heart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Value-Mean (x</a:t>
                      </a:r>
                      <a:r>
                        <a:rPr lang="en-US" sz="1000" dirty="0"/>
                        <a:t>i</a:t>
                      </a:r>
                      <a:r>
                        <a:rPr lang="en-US" dirty="0"/>
                        <a:t>-x)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(x</a:t>
                      </a:r>
                      <a:r>
                        <a:rPr lang="en-US" sz="1000" dirty="0"/>
                        <a:t>i</a:t>
                      </a:r>
                      <a:r>
                        <a:rPr lang="en-US" dirty="0"/>
                        <a:t>-x)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151">
                <a:tc>
                  <a:txBody>
                    <a:bodyPr/>
                    <a:lstStyle/>
                    <a:p>
                      <a:r>
                        <a:rPr lang="en-US" dirty="0"/>
                        <a:t>167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151"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151">
                <a:tc>
                  <a:txBody>
                    <a:bodyPr/>
                    <a:lstStyle/>
                    <a:p>
                      <a:r>
                        <a:rPr lang="en-US" dirty="0"/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151">
                <a:tc>
                  <a:txBody>
                    <a:bodyPr/>
                    <a:lstStyle/>
                    <a:p>
                      <a:r>
                        <a:rPr lang="en-US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151"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151"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151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151">
                <a:tc>
                  <a:txBody>
                    <a:bodyPr/>
                    <a:lstStyle/>
                    <a:p>
                      <a:r>
                        <a:rPr lang="en-US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8151">
                <a:tc>
                  <a:txBody>
                    <a:bodyPr/>
                    <a:lstStyle/>
                    <a:p>
                      <a:r>
                        <a:rPr lang="en-US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8151"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2209803"/>
          <a:ext cx="1905000" cy="380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7447">
                <a:tc>
                  <a:txBody>
                    <a:bodyPr/>
                    <a:lstStyle/>
                    <a:p>
                      <a:r>
                        <a:rPr lang="en-US" sz="1000" dirty="0"/>
                        <a:t>Patient 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Heart Rate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255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167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255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150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255"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125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255"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120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255"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150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255">
                <a:tc>
                  <a:txBody>
                    <a:bodyPr/>
                    <a:lstStyle/>
                    <a:p>
                      <a:r>
                        <a:rPr lang="en-US" sz="1000" dirty="0"/>
                        <a:t>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150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255">
                <a:tc>
                  <a:txBody>
                    <a:bodyPr/>
                    <a:lstStyle/>
                    <a:p>
                      <a:r>
                        <a:rPr lang="en-US" sz="1000" dirty="0"/>
                        <a:t>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255"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136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255">
                <a:tc>
                  <a:txBody>
                    <a:bodyPr/>
                    <a:lstStyle/>
                    <a:p>
                      <a:r>
                        <a:rPr lang="en-US" sz="1000" dirty="0"/>
                        <a:t>9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120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4255"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150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34200" y="5791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Sum=√11,324/9</a:t>
            </a:r>
          </a:p>
          <a:p>
            <a:r>
              <a:rPr lang="en-US" dirty="0"/>
              <a:t>=35.47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bZOIlfCVJOo/T4BB7uNdHDI/AAAAAAAAAfE/FWusC3D3Jn0/s1600/Standard+Devi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730679"/>
            <a:ext cx="5914839" cy="37126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990600"/>
          </a:xfrm>
        </p:spPr>
        <p:txBody>
          <a:bodyPr/>
          <a:lstStyle/>
          <a:p>
            <a:pPr algn="ctr"/>
            <a:r>
              <a:rPr lang="en-US" sz="2500" dirty="0"/>
              <a:t>So what does this mean?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8622" y="838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 Deviation=35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vs Precision </a:t>
            </a:r>
          </a:p>
        </p:txBody>
      </p:sp>
      <p:pic>
        <p:nvPicPr>
          <p:cNvPr id="2050" name="Picture 2" descr="Image result for accuracy vs precision dar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0657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1647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 Body Fat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16002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BIA Scale</a:t>
            </a:r>
          </a:p>
        </p:txBody>
      </p:sp>
      <p:sp>
        <p:nvSpPr>
          <p:cNvPr id="5" name="AutoShape 2" descr="Image result for bmi calcul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bmi calculati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bmi calculati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Image result for bmi calcula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399"/>
            <a:ext cx="28575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Skin calip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05" y="3664109"/>
            <a:ext cx="3180872" cy="212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BIA sca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1878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volume displacement for percent body fa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400"/>
            <a:ext cx="214312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0200" y="5859304"/>
            <a:ext cx="29790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Skin calipers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766" y="22098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Calculated % body fat from BMI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2800" y="4724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Air/water displacement</a:t>
            </a:r>
          </a:p>
        </p:txBody>
      </p:sp>
    </p:spTree>
    <p:extLst>
      <p:ext uri="{BB962C8B-B14F-4D97-AF65-F5344CB8AC3E}">
        <p14:creationId xmlns:p14="http://schemas.microsoft.com/office/powerpoint/2010/main" xmlns="" val="375416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lab</a:t>
            </a:r>
          </a:p>
        </p:txBody>
      </p:sp>
    </p:spTree>
    <p:extLst>
      <p:ext uri="{BB962C8B-B14F-4D97-AF65-F5344CB8AC3E}">
        <p14:creationId xmlns:p14="http://schemas.microsoft.com/office/powerpoint/2010/main" xmlns="" val="2171647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881</TotalTime>
  <Words>430</Words>
  <Application>Microsoft Office PowerPoint</Application>
  <PresentationFormat>On-screen Show (4:3)</PresentationFormat>
  <Paragraphs>138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Civic</vt:lpstr>
      <vt:lpstr>Lab 2: Data Analysis: Statistics, Graphing, Standard Curves</vt:lpstr>
      <vt:lpstr>Pre-Lab</vt:lpstr>
      <vt:lpstr>Activity 1: Calculating the Mean, Median, Mode, Range and Standard Deviation</vt:lpstr>
      <vt:lpstr>Standard Deviation</vt:lpstr>
      <vt:lpstr>Standard Deviation</vt:lpstr>
      <vt:lpstr>So what does this mean?</vt:lpstr>
      <vt:lpstr>Accuracy vs Precision </vt:lpstr>
      <vt:lpstr>Percent Body Fat</vt:lpstr>
      <vt:lpstr>Post lab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2: Data Analysis: Statistics, Graphing, Standard Curves, and Spectrophotometry</dc:title>
  <dc:creator>Scott &amp; Amber</dc:creator>
  <cp:lastModifiedBy>Scott &amp; Amber</cp:lastModifiedBy>
  <cp:revision>26</cp:revision>
  <dcterms:created xsi:type="dcterms:W3CDTF">2016-05-19T17:05:03Z</dcterms:created>
  <dcterms:modified xsi:type="dcterms:W3CDTF">2018-08-13T15:22:32Z</dcterms:modified>
</cp:coreProperties>
</file>