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7E9924-FDC1-4999-8D22-499141BC13AF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522247-E014-490F-94C5-723CCD483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Urine Characteristics</a:t>
            </a:r>
          </a:p>
          <a:p>
            <a:r>
              <a:rPr lang="en-US" dirty="0" smtClean="0"/>
              <a:t>Disease types</a:t>
            </a:r>
          </a:p>
          <a:p>
            <a:r>
              <a:rPr lang="en-US" dirty="0" smtClean="0"/>
              <a:t>Flow through </a:t>
            </a:r>
            <a:r>
              <a:rPr lang="en-US" dirty="0" err="1" smtClean="0"/>
              <a:t>nephron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10: </a:t>
            </a:r>
            <a:r>
              <a:rPr lang="en-US" dirty="0"/>
              <a:t>Renal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the Kidney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29400" y="1981200"/>
            <a:ext cx="2057400" cy="3886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1 million nephrons</a:t>
            </a:r>
          </a:p>
          <a:p>
            <a:r>
              <a:rPr lang="en-US" dirty="0"/>
              <a:t>Total plasma volume filtered 60 times a day</a:t>
            </a:r>
          </a:p>
        </p:txBody>
      </p:sp>
      <p:pic>
        <p:nvPicPr>
          <p:cNvPr id="2050" name="Picture 2" descr="http://interactive-biology.com/wp-content/uploads/2012/04/KidneyAnatomy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86332"/>
            <a:ext cx="5943600" cy="496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6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Nephron</a:t>
            </a:r>
          </a:p>
        </p:txBody>
      </p:sp>
      <p:pic>
        <p:nvPicPr>
          <p:cNvPr id="1026" name="Picture 2" descr="http://images.tutorvista.com/contentimages/science/CBSEXScience/Ch526/images/img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1"/>
            <a:ext cx="6294084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633626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Glomerulus</a:t>
            </a:r>
            <a:r>
              <a:rPr lang="en-US" dirty="0" smtClean="0">
                <a:sym typeface="Wingdings" panose="05000000000000000000" pitchFamily="2" charset="2"/>
              </a:rPr>
              <a:t> Glomerular Capsule  U shaped tubule Collecting Duct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71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Kidney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038600" cy="1905000"/>
          </a:xfrm>
        </p:spPr>
        <p:txBody>
          <a:bodyPr/>
          <a:lstStyle/>
          <a:p>
            <a:r>
              <a:rPr lang="en-US" dirty="0"/>
              <a:t>Filtration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2362200"/>
          </a:xfrm>
        </p:spPr>
        <p:txBody>
          <a:bodyPr/>
          <a:lstStyle/>
          <a:p>
            <a:r>
              <a:rPr lang="en-US" dirty="0"/>
              <a:t>Secretion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876800" y="2057400"/>
            <a:ext cx="40386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Erythropoiesis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133600"/>
            <a:ext cx="4038600" cy="190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Reabsorption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2.bp.blogspot.com/-SXMQyjQ7Yok/UNcPFQlOmXI/AAAAAAAAAfU/nz3N98yNpkM/s400/renal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5161" y="2667001"/>
            <a:ext cx="5792439" cy="3562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Urine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Yellow/Clear color</a:t>
            </a:r>
          </a:p>
          <a:p>
            <a:r>
              <a:rPr lang="en-US" dirty="0"/>
              <a:t>Aromatic Odor</a:t>
            </a:r>
          </a:p>
          <a:p>
            <a:r>
              <a:rPr lang="en-US" dirty="0"/>
              <a:t>pH______</a:t>
            </a:r>
          </a:p>
          <a:p>
            <a:r>
              <a:rPr lang="en-US" dirty="0"/>
              <a:t>Specific gravity _______</a:t>
            </a:r>
          </a:p>
          <a:p>
            <a:r>
              <a:rPr lang="en-US" dirty="0"/>
              <a:t>Waste Chemicals- Urea, creatinine, uric acid, ketone bodies, salts(</a:t>
            </a:r>
            <a:r>
              <a:rPr lang="en-US" dirty="0" err="1"/>
              <a:t>ie</a:t>
            </a:r>
            <a:r>
              <a:rPr lang="en-US" dirty="0"/>
              <a:t>: </a:t>
            </a:r>
            <a:r>
              <a:rPr lang="en-US" dirty="0" err="1"/>
              <a:t>NaCl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9219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Abnormal Conditions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Albuminuria- protein in the urine</a:t>
            </a:r>
          </a:p>
          <a:p>
            <a:r>
              <a:rPr lang="en-US" dirty="0" err="1"/>
              <a:t>Glucosuria</a:t>
            </a:r>
            <a:r>
              <a:rPr lang="en-US" dirty="0"/>
              <a:t>- Glucose in the urine (Diabetes)</a:t>
            </a:r>
          </a:p>
          <a:p>
            <a:r>
              <a:rPr lang="en-US" dirty="0"/>
              <a:t>Hematuria- RBC’s in the urine (kidney trauma)</a:t>
            </a:r>
          </a:p>
          <a:p>
            <a:r>
              <a:rPr lang="en-US" dirty="0"/>
              <a:t>Pyuria-WBC’s in the urine (infection)</a:t>
            </a:r>
          </a:p>
          <a:p>
            <a:r>
              <a:rPr lang="en-US" dirty="0"/>
              <a:t>Ketosis- High ketone bodies</a:t>
            </a:r>
          </a:p>
        </p:txBody>
      </p:sp>
    </p:spTree>
    <p:extLst>
      <p:ext uri="{BB962C8B-B14F-4D97-AF65-F5344CB8AC3E}">
        <p14:creationId xmlns:p14="http://schemas.microsoft.com/office/powerpoint/2010/main" xmlns="" val="41321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850</TotalTime>
  <Words>110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Lab 10: Renal Function</vt:lpstr>
      <vt:lpstr>Anatomy of the Kidney</vt:lpstr>
      <vt:lpstr>Nephron</vt:lpstr>
      <vt:lpstr>Kidney Functions</vt:lpstr>
      <vt:lpstr>Characteristics of Urine</vt:lpstr>
      <vt:lpstr>Abnormal Conditions </vt:lpstr>
      <vt:lpstr>Post Lab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11: Renal Function</dc:title>
  <dc:creator>Scott &amp; Amber</dc:creator>
  <cp:lastModifiedBy>Scott &amp; Amber</cp:lastModifiedBy>
  <cp:revision>19</cp:revision>
  <dcterms:created xsi:type="dcterms:W3CDTF">2016-07-21T16:01:41Z</dcterms:created>
  <dcterms:modified xsi:type="dcterms:W3CDTF">2018-08-13T15:42:12Z</dcterms:modified>
</cp:coreProperties>
</file>