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1" d="100"/>
          <a:sy n="131" d="100"/>
        </p:scale>
        <p:origin x="3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FEF600C-3428-490B-AAE6-FA6D2F33D736}"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294527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F600C-3428-490B-AAE6-FA6D2F33D736}"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200473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F600C-3428-490B-AAE6-FA6D2F33D736}"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27547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F600C-3428-490B-AAE6-FA6D2F33D736}"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148729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EF600C-3428-490B-AAE6-FA6D2F33D736}" type="datetimeFigureOut">
              <a:rPr lang="en-US" smtClean="0"/>
              <a:t>8/14/18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18237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EF600C-3428-490B-AAE6-FA6D2F33D736}"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50356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EF600C-3428-490B-AAE6-FA6D2F33D736}" type="datetimeFigureOut">
              <a:rPr lang="en-US" smtClean="0"/>
              <a:t>8/14/18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892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EF600C-3428-490B-AAE6-FA6D2F33D736}" type="datetimeFigureOut">
              <a:rPr lang="en-US" smtClean="0"/>
              <a:t>8/14/18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1735607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F600C-3428-490B-AAE6-FA6D2F33D736}" type="datetimeFigureOut">
              <a:rPr lang="en-US" smtClean="0"/>
              <a:t>8/14/18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331147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EF600C-3428-490B-AAE6-FA6D2F33D736}"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36891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EF600C-3428-490B-AAE6-FA6D2F33D736}" type="datetimeFigureOut">
              <a:rPr lang="en-US" smtClean="0"/>
              <a:t>8/14/18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2C8D39-02EF-4E00-BD73-83F5BE8F9FE8}" type="slidenum">
              <a:rPr lang="en-US" smtClean="0"/>
              <a:t>‹#›</a:t>
            </a:fld>
            <a:endParaRPr lang="en-US"/>
          </a:p>
        </p:txBody>
      </p:sp>
    </p:spTree>
    <p:extLst>
      <p:ext uri="{BB962C8B-B14F-4D97-AF65-F5344CB8AC3E}">
        <p14:creationId xmlns:p14="http://schemas.microsoft.com/office/powerpoint/2010/main" val="21220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F600C-3428-490B-AAE6-FA6D2F33D736}" type="datetimeFigureOut">
              <a:rPr lang="en-US" smtClean="0"/>
              <a:t>8/14/18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2C8D39-02EF-4E00-BD73-83F5BE8F9FE8}" type="slidenum">
              <a:rPr lang="en-US" smtClean="0"/>
              <a:t>‹#›</a:t>
            </a:fld>
            <a:endParaRPr lang="en-US"/>
          </a:p>
        </p:txBody>
      </p:sp>
    </p:spTree>
    <p:extLst>
      <p:ext uri="{BB962C8B-B14F-4D97-AF65-F5344CB8AC3E}">
        <p14:creationId xmlns:p14="http://schemas.microsoft.com/office/powerpoint/2010/main" val="92976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LAB</a:t>
            </a:r>
            <a:r>
              <a:rPr lang="en-US"/>
              <a:t>:10</a:t>
            </a:r>
            <a:endParaRPr lang="en-US" dirty="0"/>
          </a:p>
        </p:txBody>
      </p:sp>
      <p:sp>
        <p:nvSpPr>
          <p:cNvPr id="3" name="Subtitle 2"/>
          <p:cNvSpPr>
            <a:spLocks noGrp="1"/>
          </p:cNvSpPr>
          <p:nvPr>
            <p:ph type="subTitle" idx="1"/>
          </p:nvPr>
        </p:nvSpPr>
        <p:spPr/>
        <p:txBody>
          <a:bodyPr>
            <a:normAutofit/>
          </a:bodyPr>
          <a:lstStyle/>
          <a:p>
            <a:r>
              <a:rPr lang="en-US" sz="5400" dirty="0"/>
              <a:t>RENAL FUNCTION</a:t>
            </a:r>
          </a:p>
        </p:txBody>
      </p:sp>
    </p:spTree>
    <p:extLst>
      <p:ext uri="{BB962C8B-B14F-4D97-AF65-F5344CB8AC3E}">
        <p14:creationId xmlns:p14="http://schemas.microsoft.com/office/powerpoint/2010/main" val="360607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ANATOMY OF THE KIDNEY</a:t>
            </a:r>
          </a:p>
          <a:p>
            <a:r>
              <a:rPr lang="en-US" dirty="0"/>
              <a:t>FUNCTIONS OF THE KIDNEY</a:t>
            </a:r>
          </a:p>
          <a:p>
            <a:r>
              <a:rPr lang="en-US" dirty="0"/>
              <a:t>NORMAL AND ABNORMAL CONSTITUENTS OF URINE</a:t>
            </a:r>
          </a:p>
          <a:p>
            <a:pPr marL="0" indent="0">
              <a:buNone/>
            </a:pPr>
            <a:endParaRPr lang="en-US" dirty="0"/>
          </a:p>
        </p:txBody>
      </p:sp>
    </p:spTree>
    <p:extLst>
      <p:ext uri="{BB962C8B-B14F-4D97-AF65-F5344CB8AC3E}">
        <p14:creationId xmlns:p14="http://schemas.microsoft.com/office/powerpoint/2010/main" val="3166954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ANATOMY OF THE KIDNEY</a:t>
            </a:r>
          </a:p>
        </p:txBody>
      </p:sp>
      <p:pic>
        <p:nvPicPr>
          <p:cNvPr id="1026" name="Picture 2" descr="Image result for anatomy of the kidney"/>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50524" y="2110818"/>
            <a:ext cx="6248400" cy="3952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1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FUNCTIONS OF THE KIDNEY</a:t>
            </a:r>
          </a:p>
        </p:txBody>
      </p:sp>
      <p:sp>
        <p:nvSpPr>
          <p:cNvPr id="3" name="Content Placeholder 2"/>
          <p:cNvSpPr>
            <a:spLocks noGrp="1"/>
          </p:cNvSpPr>
          <p:nvPr>
            <p:ph idx="1"/>
          </p:nvPr>
        </p:nvSpPr>
        <p:spPr/>
        <p:txBody>
          <a:bodyPr/>
          <a:lstStyle/>
          <a:p>
            <a:r>
              <a:rPr lang="en-US" dirty="0"/>
              <a:t>Regulation of plasma ionic composition</a:t>
            </a:r>
          </a:p>
          <a:p>
            <a:r>
              <a:rPr lang="en-US" dirty="0"/>
              <a:t>Regulation of plasma volume and blood pressure</a:t>
            </a:r>
          </a:p>
          <a:p>
            <a:r>
              <a:rPr lang="en-US" dirty="0"/>
              <a:t>Regulation of plasma </a:t>
            </a:r>
            <a:r>
              <a:rPr lang="en-US" dirty="0" err="1"/>
              <a:t>osmolarity</a:t>
            </a:r>
            <a:endParaRPr lang="en-US" dirty="0"/>
          </a:p>
          <a:p>
            <a:r>
              <a:rPr lang="en-US" dirty="0"/>
              <a:t>Regulation of plasma hydrogen ion concentration (pH)</a:t>
            </a:r>
          </a:p>
          <a:p>
            <a:r>
              <a:rPr lang="en-US" dirty="0"/>
              <a:t>Removal of metabolic waste products and foreign substances from the plasma</a:t>
            </a:r>
          </a:p>
          <a:p>
            <a:pPr marL="0" indent="0">
              <a:buNone/>
            </a:pPr>
            <a:r>
              <a:rPr lang="en-US" dirty="0"/>
              <a:t>	</a:t>
            </a:r>
          </a:p>
          <a:p>
            <a:pPr marL="0" indent="0">
              <a:buNone/>
            </a:pPr>
            <a:r>
              <a:rPr lang="en-US" dirty="0"/>
              <a:t>	* It also performs secondary functions</a:t>
            </a:r>
          </a:p>
          <a:p>
            <a:endParaRPr lang="en-US" dirty="0"/>
          </a:p>
        </p:txBody>
      </p:sp>
    </p:spTree>
    <p:extLst>
      <p:ext uri="{BB962C8B-B14F-4D97-AF65-F5344CB8AC3E}">
        <p14:creationId xmlns:p14="http://schemas.microsoft.com/office/powerpoint/2010/main" val="460083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KIDNEY</a:t>
            </a:r>
          </a:p>
        </p:txBody>
      </p:sp>
      <p:sp>
        <p:nvSpPr>
          <p:cNvPr id="3" name="Content Placeholder 2"/>
          <p:cNvSpPr>
            <a:spLocks noGrp="1"/>
          </p:cNvSpPr>
          <p:nvPr>
            <p:ph idx="1"/>
          </p:nvPr>
        </p:nvSpPr>
        <p:spPr/>
        <p:txBody>
          <a:bodyPr/>
          <a:lstStyle/>
          <a:p>
            <a:r>
              <a:rPr lang="en-US" dirty="0"/>
              <a:t>Nephron is the functional unit of the kidney.</a:t>
            </a:r>
          </a:p>
          <a:p>
            <a:pPr marL="0" indent="0">
              <a:buNone/>
            </a:pPr>
            <a:endParaRPr lang="en-US" dirty="0"/>
          </a:p>
          <a:p>
            <a:pPr marL="0" indent="0">
              <a:buNone/>
            </a:pPr>
            <a:r>
              <a:rPr lang="en-US" dirty="0"/>
              <a:t>Three exchange processes occur within the renal nephrons</a:t>
            </a:r>
          </a:p>
          <a:p>
            <a:pPr marL="0" indent="0">
              <a:buNone/>
            </a:pPr>
            <a:r>
              <a:rPr lang="en-US" dirty="0"/>
              <a:t>	1.  Filtration</a:t>
            </a:r>
          </a:p>
          <a:p>
            <a:pPr marL="0" indent="0">
              <a:buNone/>
            </a:pPr>
            <a:r>
              <a:rPr lang="en-US" dirty="0"/>
              <a:t>	2.  Reabsorption</a:t>
            </a:r>
          </a:p>
          <a:p>
            <a:pPr marL="0" indent="0">
              <a:buNone/>
            </a:pPr>
            <a:r>
              <a:rPr lang="en-US" dirty="0"/>
              <a:t>	3.  Secretion</a:t>
            </a:r>
          </a:p>
          <a:p>
            <a:pPr marL="0" indent="0">
              <a:buNone/>
            </a:pPr>
            <a:endParaRPr lang="en-US" dirty="0"/>
          </a:p>
        </p:txBody>
      </p:sp>
    </p:spTree>
    <p:extLst>
      <p:ext uri="{BB962C8B-B14F-4D97-AF65-F5344CB8AC3E}">
        <p14:creationId xmlns:p14="http://schemas.microsoft.com/office/powerpoint/2010/main" val="358783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KIDNEY</a:t>
            </a:r>
          </a:p>
        </p:txBody>
      </p:sp>
      <p:sp>
        <p:nvSpPr>
          <p:cNvPr id="3" name="Content Placeholder 2"/>
          <p:cNvSpPr>
            <a:spLocks noGrp="1"/>
          </p:cNvSpPr>
          <p:nvPr>
            <p:ph idx="1"/>
          </p:nvPr>
        </p:nvSpPr>
        <p:spPr/>
        <p:txBody>
          <a:bodyPr>
            <a:normAutofit fontScale="92500"/>
          </a:bodyPr>
          <a:lstStyle/>
          <a:p>
            <a:r>
              <a:rPr lang="en-US" dirty="0"/>
              <a:t>Filtration:  This occurs from the glomerular capillaries into the Bowman’s capsule.  </a:t>
            </a:r>
          </a:p>
          <a:p>
            <a:pPr marL="0" indent="0">
              <a:buNone/>
            </a:pPr>
            <a:r>
              <a:rPr lang="en-US" dirty="0"/>
              <a:t>	This is where pretty much everything is filtered out of the blood plasma with the exception of RBC’s, WBC’s, platelets and most plasma proteins.</a:t>
            </a:r>
          </a:p>
          <a:p>
            <a:pPr marL="0" indent="0">
              <a:buNone/>
            </a:pPr>
            <a:endParaRPr lang="en-US" dirty="0"/>
          </a:p>
          <a:p>
            <a:r>
              <a:rPr lang="en-US" dirty="0"/>
              <a:t>Reabsorption:  This occurs from the tubules into the peritubular capillaries. </a:t>
            </a:r>
          </a:p>
          <a:p>
            <a:pPr marL="0" indent="0">
              <a:buNone/>
            </a:pPr>
            <a:r>
              <a:rPr lang="en-US" dirty="0"/>
              <a:t>	Many plasma components that are filtered in the kidneys are still useful for body functions, and, thus are reabsorbed back into the blood (Na+, K+, Ca</a:t>
            </a:r>
            <a:r>
              <a:rPr lang="en-US" sz="1200" dirty="0"/>
              <a:t>2+</a:t>
            </a:r>
            <a:r>
              <a:rPr lang="en-US" dirty="0"/>
              <a:t>, water, glucose, amino acids, etc.)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5696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THE KIDNEY</a:t>
            </a:r>
          </a:p>
        </p:txBody>
      </p:sp>
      <p:sp>
        <p:nvSpPr>
          <p:cNvPr id="3" name="Content Placeholder 2"/>
          <p:cNvSpPr>
            <a:spLocks noGrp="1"/>
          </p:cNvSpPr>
          <p:nvPr>
            <p:ph idx="1"/>
          </p:nvPr>
        </p:nvSpPr>
        <p:spPr/>
        <p:txBody>
          <a:bodyPr/>
          <a:lstStyle/>
          <a:p>
            <a:r>
              <a:rPr lang="en-US" dirty="0"/>
              <a:t>Secretion: This occurs from the peritubular capillaries into the tubules.</a:t>
            </a:r>
          </a:p>
          <a:p>
            <a:pPr marL="0" indent="0">
              <a:buNone/>
            </a:pPr>
            <a:r>
              <a:rPr lang="en-US" dirty="0"/>
              <a:t>	Secretion follows the same basic processes as reabsorption and involves the same barriers, except that movement goes in the reverse direction.  Substances actively secreted by the renal tubules are ions, waste products and foreign substances.  </a:t>
            </a:r>
          </a:p>
        </p:txBody>
      </p:sp>
    </p:spTree>
    <p:extLst>
      <p:ext uri="{BB962C8B-B14F-4D97-AF65-F5344CB8AC3E}">
        <p14:creationId xmlns:p14="http://schemas.microsoft.com/office/powerpoint/2010/main" val="3164876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118</Words>
  <Application>Microsoft Macintosh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LAB:10</vt:lpstr>
      <vt:lpstr>OBJECTIVES</vt:lpstr>
      <vt:lpstr>ANATOMY OF THE KIDNEY</vt:lpstr>
      <vt:lpstr>FUNCTIONS OF THE KIDNEY</vt:lpstr>
      <vt:lpstr>FUNCTIONS OF THE KIDNEY</vt:lpstr>
      <vt:lpstr>FUNCTIONS OF THE KIDNEY</vt:lpstr>
      <vt:lpstr>FUNCTIONS OF THE KIDNEY</vt:lpstr>
    </vt:vector>
  </TitlesOfParts>
  <Company>SLCC</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LAB:11</dc:title>
  <dc:creator>Evelyn Galvez</dc:creator>
  <cp:lastModifiedBy>Melaney Farr</cp:lastModifiedBy>
  <cp:revision>10</cp:revision>
  <dcterms:created xsi:type="dcterms:W3CDTF">2017-04-11T18:46:51Z</dcterms:created>
  <dcterms:modified xsi:type="dcterms:W3CDTF">2018-08-14T16:22:02Z</dcterms:modified>
</cp:coreProperties>
</file>