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60" r:id="rId3"/>
    <p:sldId id="263" r:id="rId4"/>
    <p:sldId id="261" r:id="rId5"/>
    <p:sldId id="264" r:id="rId6"/>
    <p:sldId id="257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59D1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CF869-6530-42B8-9EB2-F2F021148467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882DB-8E75-4281-BD73-351569675B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6484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882DB-8E75-4281-BD73-351569675B3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5897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633F-13F2-485F-82B4-0834A3160536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50191B9-29D9-4B48-9BDB-55DC3666B4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633F-13F2-485F-82B4-0834A3160536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191B9-29D9-4B48-9BDB-55DC3666B4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50191B9-29D9-4B48-9BDB-55DC3666B4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633F-13F2-485F-82B4-0834A3160536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633F-13F2-485F-82B4-0834A3160536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50191B9-29D9-4B48-9BDB-55DC3666B4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633F-13F2-485F-82B4-0834A3160536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50191B9-29D9-4B48-9BDB-55DC3666B4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EBB633F-13F2-485F-82B4-0834A3160536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191B9-29D9-4B48-9BDB-55DC3666B4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633F-13F2-485F-82B4-0834A3160536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50191B9-29D9-4B48-9BDB-55DC3666B4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633F-13F2-485F-82B4-0834A3160536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50191B9-29D9-4B48-9BDB-55DC3666B4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633F-13F2-485F-82B4-0834A3160536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0191B9-29D9-4B48-9BDB-55DC3666B4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50191B9-29D9-4B48-9BDB-55DC3666B4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633F-13F2-485F-82B4-0834A3160536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50191B9-29D9-4B48-9BDB-55DC3666B4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EBB633F-13F2-485F-82B4-0834A3160536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EBB633F-13F2-485F-82B4-0834A3160536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50191B9-29D9-4B48-9BDB-55DC3666B4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hiPrjcC7Kk" TargetMode="Externa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Objectives: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Stages of respiration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Factors that influence diffusion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Different volumes and intervals on a spirogram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Lab 11: Pulmonary Ventilation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 Stages of Respiration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Respiration </a:t>
            </a:r>
          </a:p>
          <a:p>
            <a:pPr>
              <a:buNone/>
            </a:pPr>
            <a:r>
              <a:rPr lang="en-US" sz="2000" i="1" dirty="0"/>
              <a:t>    how the body obtains and uses oxygen and eliminates CO</a:t>
            </a:r>
            <a:r>
              <a:rPr lang="en-US" sz="2000" i="1" baseline="-25000" dirty="0"/>
              <a:t>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Pulmonary Ventilation</a:t>
            </a:r>
          </a:p>
          <a:p>
            <a:pPr marL="0" indent="0">
              <a:buNone/>
            </a:pPr>
            <a:r>
              <a:rPr lang="en-US" sz="1800" dirty="0"/>
              <a:t>Lungs               </a:t>
            </a:r>
            <a:r>
              <a:rPr lang="en-US" sz="1800" dirty="0">
                <a:sym typeface="Wingdings" panose="05000000000000000000" pitchFamily="2" charset="2"/>
              </a:rPr>
              <a:t>Environment</a:t>
            </a:r>
            <a:endParaRPr lang="en-US" sz="1800" dirty="0"/>
          </a:p>
          <a:p>
            <a:r>
              <a:rPr lang="en-US" dirty="0"/>
              <a:t>Pulmonary gas exchange</a:t>
            </a:r>
          </a:p>
          <a:p>
            <a:pPr marL="0" indent="0">
              <a:buNone/>
            </a:pPr>
            <a:r>
              <a:rPr lang="en-US" sz="1800" dirty="0"/>
              <a:t>Lungs               Blood Stream</a:t>
            </a:r>
          </a:p>
          <a:p>
            <a:r>
              <a:rPr lang="en-US" dirty="0"/>
              <a:t>Gas transport</a:t>
            </a:r>
          </a:p>
          <a:p>
            <a:pPr marL="0" indent="0">
              <a:buNone/>
            </a:pPr>
            <a:r>
              <a:rPr lang="en-US" sz="1800" dirty="0"/>
              <a:t>Within bloodstream</a:t>
            </a:r>
          </a:p>
          <a:p>
            <a:r>
              <a:rPr lang="en-US" sz="2300" dirty="0"/>
              <a:t>Tissue/blood gas exchange</a:t>
            </a:r>
          </a:p>
          <a:p>
            <a:pPr marL="0" indent="0">
              <a:buNone/>
            </a:pPr>
            <a:r>
              <a:rPr lang="en-US" sz="1800" dirty="0"/>
              <a:t>Bloodstream               Tissues</a:t>
            </a:r>
          </a:p>
          <a:p>
            <a:r>
              <a:rPr lang="en-US" dirty="0"/>
              <a:t>Cellular Respiration</a:t>
            </a:r>
          </a:p>
          <a:p>
            <a:pPr marL="0" indent="0">
              <a:buNone/>
            </a:pPr>
            <a:r>
              <a:rPr lang="en-US" sz="1800" dirty="0"/>
              <a:t>Consumption of oxygen and production of CO</a:t>
            </a:r>
            <a:r>
              <a:rPr lang="en-US" sz="1800" baseline="-25000" dirty="0"/>
              <a:t>2</a:t>
            </a:r>
          </a:p>
        </p:txBody>
      </p:sp>
      <p:pic>
        <p:nvPicPr>
          <p:cNvPr id="27650" name="Picture 2" descr="http://ibbio.pbworks.com/f/1305621432/alveolus-of-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557396"/>
            <a:ext cx="4303616" cy="3386203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>
            <a:off x="5600700" y="1981200"/>
            <a:ext cx="6858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638800" y="2819400"/>
            <a:ext cx="6858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286500" y="4343400"/>
            <a:ext cx="6858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 of Diffusion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27048"/>
            <a:ext cx="8424672" cy="106375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Main factors that influence diffusion:</a:t>
            </a:r>
          </a:p>
          <a:p>
            <a:pPr marL="0" indent="0">
              <a:buNone/>
            </a:pPr>
            <a:r>
              <a:rPr lang="en-US" dirty="0"/>
              <a:t>Diffusion distance, surface area and concentration gradient</a:t>
            </a:r>
          </a:p>
        </p:txBody>
      </p:sp>
      <p:pic>
        <p:nvPicPr>
          <p:cNvPr id="4" name="Picture 2" descr="http://slowlorisresource.weebly.com/uploads/2/6/4/7/26477355/6798337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19400"/>
            <a:ext cx="4802249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d2gne97vdumgn3.cloudfront.net/api/file/bPuVAyYGR3CabGeb56G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7000" y="4191000"/>
            <a:ext cx="3454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hat-when-how.com/wp-content/uploads/2012/04/tmp26135_thumb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362199"/>
            <a:ext cx="2519123" cy="232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444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of Co</a:t>
            </a:r>
            <a:r>
              <a:rPr lang="en-US" baseline="-25000" dirty="0"/>
              <a:t>2</a:t>
            </a:r>
            <a:r>
              <a:rPr lang="en-US" dirty="0"/>
              <a:t> and O</a:t>
            </a:r>
            <a:r>
              <a:rPr lang="en-US" baseline="-25000" dirty="0"/>
              <a:t>2</a:t>
            </a:r>
            <a:r>
              <a:rPr lang="en-US" dirty="0"/>
              <a:t> levels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24" name="Picture 4" descr="http://www.austincc.edu/apreview/NursingPics/RespiratoryPics/regulationofbreath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687888"/>
            <a:ext cx="4462127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Volume and Pressure</a:t>
            </a:r>
          </a:p>
        </p:txBody>
      </p:sp>
      <p:pic>
        <p:nvPicPr>
          <p:cNvPr id="3076" name="Picture 4" descr="http://hyperphysics.phy-astr.gsu.edu/hbase/biology/imgbio/lungdiab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16712"/>
            <a:ext cx="4800600" cy="248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5105400"/>
            <a:ext cx="3813048" cy="914400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hlinkClick r:id="rId3"/>
              </a:rPr>
              <a:t>https://www.youtube.com/watch?v=mhiPrjcC7Kk</a:t>
            </a:r>
            <a:endParaRPr lang="en-US" dirty="0"/>
          </a:p>
          <a:p>
            <a:endParaRPr lang="en-US" dirty="0"/>
          </a:p>
        </p:txBody>
      </p:sp>
      <p:pic>
        <p:nvPicPr>
          <p:cNvPr id="3080" name="Picture 8" descr="http://vignette2.wikia.nocookie.net/boyles-law-project/images/c/cb/Boyles_Law.gif/revision/latest?cb=201304092150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05000"/>
            <a:ext cx="2400300" cy="58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s-media-cache-ak0.pinimg.com/564x/d3/0b/c0/d30bc0c5874b377057746b103cd05bf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671241"/>
            <a:ext cx="4795903" cy="257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3957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Spirogram of lung volumes and Capacities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943600" y="1447800"/>
            <a:ext cx="3048000" cy="5029200"/>
          </a:xfrm>
          <a:ln>
            <a:solidFill>
              <a:schemeClr val="accent1"/>
            </a:solidFill>
          </a:ln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r>
              <a:rPr lang="en-US" sz="4800" b="1" dirty="0">
                <a:solidFill>
                  <a:srgbClr val="92D050"/>
                </a:solidFill>
              </a:rPr>
              <a:t>Tidal Volume (TV): </a:t>
            </a:r>
            <a:r>
              <a:rPr lang="en-US" sz="4800" b="1" dirty="0"/>
              <a:t>The volume of air inspired (or expired) during normal relaxed ventilation. </a:t>
            </a:r>
          </a:p>
          <a:p>
            <a:r>
              <a:rPr lang="en-US" sz="4800" b="1" dirty="0">
                <a:solidFill>
                  <a:srgbClr val="E59D1B"/>
                </a:solidFill>
              </a:rPr>
              <a:t>Inspiratory Reserve Volume (IRV): </a:t>
            </a:r>
            <a:r>
              <a:rPr lang="en-US" sz="4800" b="1" dirty="0"/>
              <a:t>The volume of air that may be forcibly inspired above the normal inspired tidal volume</a:t>
            </a:r>
          </a:p>
          <a:p>
            <a:r>
              <a:rPr lang="en-US" sz="4800" b="1" dirty="0">
                <a:solidFill>
                  <a:srgbClr val="00B0F0"/>
                </a:solidFill>
              </a:rPr>
              <a:t>Expiratory Reserve Volume (ERV): </a:t>
            </a:r>
            <a:r>
              <a:rPr lang="en-US" sz="4800" b="1" dirty="0"/>
              <a:t>The volume of air that may be forcibly expelled following normal expired tidal volume</a:t>
            </a:r>
          </a:p>
          <a:p>
            <a:r>
              <a:rPr lang="en-US" sz="4800" b="1" dirty="0">
                <a:solidFill>
                  <a:srgbClr val="7030A0"/>
                </a:solidFill>
              </a:rPr>
              <a:t>Vital Capacity (VC): </a:t>
            </a:r>
            <a:r>
              <a:rPr lang="en-US" sz="4800" b="1" dirty="0"/>
              <a:t>The volume of air expired from maximal inspiration to maximal expiration.</a:t>
            </a:r>
          </a:p>
          <a:p>
            <a:pPr>
              <a:buNone/>
            </a:pPr>
            <a:r>
              <a:rPr lang="en-US" sz="4800" dirty="0"/>
              <a:t>             VC = IRV + TV + ERV </a:t>
            </a:r>
          </a:p>
          <a:p>
            <a:r>
              <a:rPr lang="en-US" sz="4800" b="1" dirty="0">
                <a:solidFill>
                  <a:srgbClr val="FF0000"/>
                </a:solidFill>
              </a:rPr>
              <a:t>Residual Volume (RV):</a:t>
            </a:r>
            <a:r>
              <a:rPr lang="en-US" sz="4800" b="1" dirty="0"/>
              <a:t> The volume of air remaining in the lungs following maximal forceful expiration.</a:t>
            </a:r>
          </a:p>
          <a:p>
            <a:r>
              <a:rPr 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Total Lung Capacity (Volume) (TLC)</a:t>
            </a:r>
            <a:r>
              <a:rPr lang="en-US" sz="4800" b="1" dirty="0"/>
              <a:t>= </a:t>
            </a:r>
            <a:r>
              <a:rPr lang="en-US" sz="4800" dirty="0"/>
              <a:t>IRV + TV + ERV + RV or TLC= VC + RV </a:t>
            </a:r>
          </a:p>
          <a:p>
            <a:r>
              <a:rPr lang="en-US" sz="4800" dirty="0">
                <a:solidFill>
                  <a:srgbClr val="00B050"/>
                </a:solidFill>
              </a:rPr>
              <a:t> </a:t>
            </a:r>
            <a:r>
              <a:rPr lang="en-US" sz="4800" b="1" dirty="0">
                <a:solidFill>
                  <a:srgbClr val="00B050"/>
                </a:solidFill>
              </a:rPr>
              <a:t>Functional Residual Capacity (FRC): </a:t>
            </a:r>
            <a:r>
              <a:rPr lang="en-US" sz="4800" b="1" dirty="0"/>
              <a:t>The amount of air left in the lung after a normal expiration. </a:t>
            </a:r>
          </a:p>
          <a:p>
            <a:pPr>
              <a:buNone/>
            </a:pPr>
            <a:r>
              <a:rPr lang="en-US" sz="4800" dirty="0"/>
              <a:t>       FRC = RV + ERV or FRC = TLC - RV </a:t>
            </a:r>
          </a:p>
        </p:txBody>
      </p:sp>
      <p:pic>
        <p:nvPicPr>
          <p:cNvPr id="1026" name="Picture 2" descr="http://e-safe-anaesthesia.org/sessions/15_02/gif/ana_1_008_respiratory_system_06_01_me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76400"/>
            <a:ext cx="5181600" cy="431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90600" y="3581400"/>
            <a:ext cx="228600" cy="228600"/>
          </a:xfrm>
          <a:prstGeom prst="rect">
            <a:avLst/>
          </a:prstGeom>
          <a:solidFill>
            <a:srgbClr val="92D050">
              <a:alpha val="5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2590800"/>
            <a:ext cx="304800" cy="228600"/>
          </a:xfrm>
          <a:prstGeom prst="rect">
            <a:avLst/>
          </a:prstGeom>
          <a:solidFill>
            <a:srgbClr val="E59D1B">
              <a:alpha val="5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59D1B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0" y="4191000"/>
            <a:ext cx="381000" cy="228600"/>
          </a:xfrm>
          <a:prstGeom prst="rect">
            <a:avLst/>
          </a:prstGeom>
          <a:solidFill>
            <a:srgbClr val="00B0F0">
              <a:alpha val="5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81400" y="2667000"/>
            <a:ext cx="304800" cy="228600"/>
          </a:xfrm>
          <a:prstGeom prst="rect">
            <a:avLst/>
          </a:prstGeom>
          <a:solidFill>
            <a:srgbClr val="7030A0">
              <a:alpha val="5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5105400"/>
            <a:ext cx="304800" cy="228600"/>
          </a:xfrm>
          <a:prstGeom prst="rect">
            <a:avLst/>
          </a:prstGeom>
          <a:solidFill>
            <a:srgbClr val="FF0000">
              <a:alpha val="5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819400" y="4191000"/>
            <a:ext cx="381000" cy="228600"/>
          </a:xfrm>
          <a:prstGeom prst="rect">
            <a:avLst/>
          </a:prstGeom>
          <a:solidFill>
            <a:schemeClr val="accent2">
              <a:lumMod val="60000"/>
              <a:lumOff val="40000"/>
              <a:alpha val="5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14800" y="4876800"/>
            <a:ext cx="381000" cy="228600"/>
          </a:xfrm>
          <a:prstGeom prst="rect">
            <a:avLst/>
          </a:prstGeom>
          <a:solidFill>
            <a:srgbClr val="00B050">
              <a:alpha val="5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Post 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5955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1890</TotalTime>
  <Words>261</Words>
  <Application>Microsoft Office PowerPoint</Application>
  <PresentationFormat>On-screen Show (4:3)</PresentationFormat>
  <Paragraphs>37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Civic</vt:lpstr>
      <vt:lpstr>Lab 11: Pulmonary Ventilation</vt:lpstr>
      <vt:lpstr>5 Stages of Respiration</vt:lpstr>
      <vt:lpstr>Rate of Diffusion</vt:lpstr>
      <vt:lpstr>Regulation of Co2 and O2 levels</vt:lpstr>
      <vt:lpstr>Volume and Pressure</vt:lpstr>
      <vt:lpstr>Spirogram of lung volumes and Capacities</vt:lpstr>
      <vt:lpstr>Post Lab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10: Pulmonary Ventilation</dc:title>
  <dc:creator>Scott &amp; Amber</dc:creator>
  <cp:lastModifiedBy>Scott &amp; Amber</cp:lastModifiedBy>
  <cp:revision>11</cp:revision>
  <dcterms:created xsi:type="dcterms:W3CDTF">2016-07-14T04:15:28Z</dcterms:created>
  <dcterms:modified xsi:type="dcterms:W3CDTF">2018-08-13T15:40:42Z</dcterms:modified>
</cp:coreProperties>
</file>