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3" r:id="rId7"/>
    <p:sldId id="264" r:id="rId8"/>
    <p:sldId id="265" r:id="rId9"/>
    <p:sldId id="272" r:id="rId10"/>
    <p:sldId id="271" r:id="rId11"/>
    <p:sldId id="266" r:id="rId12"/>
    <p:sldId id="270" r:id="rId13"/>
    <p:sldId id="273" r:id="rId14"/>
    <p:sldId id="267" r:id="rId15"/>
    <p:sldId id="268" r:id="rId16"/>
    <p:sldId id="260" r:id="rId17"/>
    <p:sldId id="261" r:id="rId18"/>
    <p:sldId id="275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6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91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3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1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4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7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7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9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3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5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01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AC816-35E9-4274-B7B5-932EF2617D9C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1FFD1B-76BA-498E-A873-714E5507A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9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zUds0TIQMY" TargetMode="External"/><Relationship Id="rId2" Type="http://schemas.openxmlformats.org/officeDocument/2006/relationships/hyperlink" Target="http://www.youtube.com/watch?v=UbQ0RxQu2g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5231"/>
            <a:ext cx="9144000" cy="2767915"/>
          </a:xfrm>
        </p:spPr>
        <p:txBody>
          <a:bodyPr>
            <a:normAutofit/>
          </a:bodyPr>
          <a:lstStyle/>
          <a:p>
            <a:r>
              <a:rPr lang="en-US" b="1" dirty="0"/>
              <a:t>W</a:t>
            </a:r>
            <a:r>
              <a:rPr lang="en-US" b="1" dirty="0" smtClean="0"/>
              <a:t>EEK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4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Negative Feedback  Example: Thermoregulation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121"/>
          </a:xfrm>
        </p:spPr>
        <p:txBody>
          <a:bodyPr/>
          <a:lstStyle/>
          <a:p>
            <a:pPr marL="869950" lvl="1"/>
            <a:r>
              <a:rPr lang="en-US" altLang="en-US" sz="1200" dirty="0"/>
              <a:t>Core body temperature</a:t>
            </a:r>
          </a:p>
          <a:p>
            <a:pPr marL="1685925" lvl="2"/>
            <a:r>
              <a:rPr lang="en-US" altLang="en-US" sz="1200" dirty="0"/>
              <a:t>Humans: 37º C (98.6º F)</a:t>
            </a:r>
          </a:p>
          <a:p>
            <a:pPr marL="1685925" lvl="2"/>
            <a:r>
              <a:rPr lang="en-US" altLang="en-US" sz="1200" dirty="0"/>
              <a:t>Hypothermia = decrease in body temperature</a:t>
            </a:r>
          </a:p>
          <a:p>
            <a:pPr marL="1685925" lvl="2"/>
            <a:r>
              <a:rPr lang="en-US" altLang="en-US" sz="1200" dirty="0"/>
              <a:t>Hyperthermia = increase in body temperature</a:t>
            </a:r>
          </a:p>
          <a:p>
            <a:pPr marL="2514600" lvl="3"/>
            <a:r>
              <a:rPr lang="en-US" altLang="en-US" sz="1200" dirty="0"/>
              <a:t>Above 41º C is dangerous</a:t>
            </a:r>
          </a:p>
          <a:p>
            <a:pPr marL="2514600" lvl="3"/>
            <a:r>
              <a:rPr lang="en-US" altLang="en-US" sz="1200" dirty="0"/>
              <a:t>Above 43º C is </a:t>
            </a:r>
            <a:r>
              <a:rPr lang="en-US" altLang="en-US" sz="1200" dirty="0" smtClean="0"/>
              <a:t>deadly</a:t>
            </a:r>
          </a:p>
          <a:p>
            <a:pPr marL="2286000" lvl="3" indent="0">
              <a:buNone/>
            </a:pPr>
            <a:r>
              <a:rPr lang="en-US" altLang="en-US" dirty="0" smtClean="0"/>
              <a:t>                                                           </a:t>
            </a:r>
            <a:endParaRPr lang="en-US" altLang="en-US" dirty="0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120" r="983" b="4785"/>
          <a:stretch>
            <a:fillRect/>
          </a:stretch>
        </p:blipFill>
        <p:spPr bwMode="auto">
          <a:xfrm>
            <a:off x="2627870" y="3311611"/>
            <a:ext cx="5173362" cy="287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1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HOMEOSTASIS: Positive Feedback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Positive feedback are mechanisms that are use to push levels further out of normal ranges.  </a:t>
            </a:r>
            <a:r>
              <a:rPr lang="en-US" b="1" dirty="0" smtClean="0"/>
              <a:t>Positive feedback mechanisms accelerate the output created by the stimulus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Example of positive feedback is the control of estrogen secretion.  The pituitary gland secretes a hormone, LH, which stimulates estrogen secretion, which stimulates LH release, which stimulates more estrogen secretion, and so on.  </a:t>
            </a:r>
          </a:p>
          <a:p>
            <a:r>
              <a:rPr lang="en-US" dirty="0" smtClean="0"/>
              <a:t>There are some factors that can terminate the positive feedback by either removing the original stimulus or if a second system interrupts it.  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64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HOMEOSTASIS: Positive Feedback</a:t>
            </a:r>
            <a:endParaRPr lang="en-US" b="1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762" y="2759075"/>
            <a:ext cx="7610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</a:t>
            </a:r>
            <a:r>
              <a:rPr lang="en-US" b="1" dirty="0" smtClean="0"/>
              <a:t>ositive Feedback Example</a:t>
            </a:r>
            <a:endParaRPr lang="en-US" b="1" dirty="0"/>
          </a:p>
        </p:txBody>
      </p:sp>
      <p:pic>
        <p:nvPicPr>
          <p:cNvPr id="4" name="Picture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" t="2342" r="1732" b="7228"/>
          <a:stretch>
            <a:fillRect/>
          </a:stretch>
        </p:blipFill>
        <p:spPr bwMode="auto">
          <a:xfrm>
            <a:off x="2430163" y="1825625"/>
            <a:ext cx="6540842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5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REPRESENTING DATA COLLECTION IN A 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Graphs are use to have a visual representation of  the collected data and to make analyzing data much easier.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creating a graph, two variables are involved.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Independent variable (x-axis): is the experimental condition controlled by the scientist.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Dependent variable (y-axis):  is the variable the scientist is trying to learn about.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75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REPRESENTING DATA COLLECTION IN A GRAPH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graph needs to have: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Title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Labels for each of the axes including units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Final step of data collection is analyzing the graph looking for any  relationships between the variables.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9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FALLACIOUS REASONING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Fallacious reasoning refers to a conclusion an individual draws that is not supported by evidence.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One should avoid this by performing well controlled experiments with testable predictions (</a:t>
            </a:r>
            <a:r>
              <a:rPr lang="en-US" b="1" dirty="0" smtClean="0"/>
              <a:t>Occam’s razor </a:t>
            </a:r>
            <a:r>
              <a:rPr lang="en-US" dirty="0" smtClean="0"/>
              <a:t>– begin with the simplest explanation for any situation)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Correlation is not causation.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MUST READ TWO RESEARCH PAPERS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23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CIRCADIAN RHYTHM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The internal body clock.  </a:t>
            </a:r>
          </a:p>
          <a:p>
            <a:r>
              <a:rPr lang="en-US" dirty="0" smtClean="0"/>
              <a:t>It is affected by environmental cues.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  <a:endParaRPr lang="en-US" dirty="0"/>
          </a:p>
        </p:txBody>
      </p:sp>
      <p:pic>
        <p:nvPicPr>
          <p:cNvPr id="5" name="Picture 4" descr="Image result for circadian rhyth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206" y="2741140"/>
            <a:ext cx="6478270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2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MOVIES ABOUT CIRCADIAN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http://www.youtube.com/watch?v=UbQ0RxQu2gM</a:t>
            </a:r>
            <a:endParaRPr lang="en-US" dirty="0"/>
          </a:p>
          <a:p>
            <a:r>
              <a:rPr lang="en-US" dirty="0">
                <a:hlinkClick r:id="rId3"/>
              </a:rPr>
              <a:t>http://www.youtube.com/watch?v=nzUds0TIQMY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3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Record and track (3 day period)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pulse rate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body temperature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reaction time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Circadian Rhythm Worksheet (6 day period)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1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en-US" sz="2800" b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LAB SYLLABUS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INTRODUCTION TO THE COURSE CANVAS SITE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SAFETY RULES</a:t>
            </a:r>
          </a:p>
          <a:p>
            <a:pPr algn="l"/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LAB #1: HOMEOSTASIS, DATA COLLECTION, AND DATA ANALYSIS</a:t>
            </a:r>
          </a:p>
          <a:p>
            <a:pPr algn="l"/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LAB SYLLABUS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OF SYLLABUS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5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LAB CANVAS SITE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</a:p>
          <a:p>
            <a:r>
              <a:rPr lang="en-US" dirty="0" smtClean="0"/>
              <a:t>QUIZZES</a:t>
            </a:r>
          </a:p>
          <a:p>
            <a:r>
              <a:rPr lang="en-US" dirty="0" smtClean="0"/>
              <a:t>ASSIGNMENTS</a:t>
            </a:r>
          </a:p>
          <a:p>
            <a:r>
              <a:rPr lang="en-US" dirty="0" smtClean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257299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LAB SAFETY RULES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LAB MANUAL. PAGE 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5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LAB #1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4530"/>
            <a:ext cx="10515600" cy="484243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HOMEOSTASIS, DATA COLLECTION, AND DATA ANALYSIS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6869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</a:p>
          <a:p>
            <a:r>
              <a:rPr lang="en-US" dirty="0" smtClean="0"/>
              <a:t>NEGATIVE AND POSITIVE FEEDBACK</a:t>
            </a:r>
          </a:p>
          <a:p>
            <a:r>
              <a:rPr lang="en-US" dirty="0" smtClean="0"/>
              <a:t>REPRESENTING DATA COLLECTION IN A GRAPH</a:t>
            </a:r>
          </a:p>
          <a:p>
            <a:r>
              <a:rPr lang="en-US" dirty="0" smtClean="0"/>
              <a:t>FALLACIOUS REASONING</a:t>
            </a:r>
          </a:p>
          <a:p>
            <a:r>
              <a:rPr lang="en-US" dirty="0" smtClean="0"/>
              <a:t>CIRCADIAN RHYTHMS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2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9619"/>
          </a:xfrm>
        </p:spPr>
        <p:txBody>
          <a:bodyPr/>
          <a:lstStyle/>
          <a:p>
            <a:r>
              <a:rPr lang="en-US" b="1" dirty="0" smtClean="0"/>
              <a:t>HOMEOSTASIS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01795"/>
            <a:ext cx="9601196" cy="3874073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 smtClean="0"/>
              <a:t>Homeostasis is the body’s ability to maintain measurable variables within a set range.  Examples of measurable variables mentioned in the lab manual include cardiac output, blood pressure, body temperature, blood pH, and blood glucose. </a:t>
            </a:r>
          </a:p>
          <a:p>
            <a:r>
              <a:rPr lang="en-US" sz="2900" dirty="0" smtClean="0"/>
              <a:t>Set range</a:t>
            </a:r>
          </a:p>
          <a:p>
            <a:pPr marL="0" indent="0">
              <a:buNone/>
            </a:pPr>
            <a:r>
              <a:rPr lang="en-US" sz="2900" dirty="0"/>
              <a:t>	</a:t>
            </a:r>
            <a:r>
              <a:rPr lang="en-US" sz="2900" dirty="0" smtClean="0"/>
              <a:t>expected value - </a:t>
            </a:r>
            <a:r>
              <a:rPr lang="en-US" altLang="en-US" sz="2900" dirty="0" smtClean="0"/>
              <a:t>Examples</a:t>
            </a:r>
            <a:endParaRPr lang="en-US" altLang="en-US" sz="2900" dirty="0"/>
          </a:p>
          <a:p>
            <a:pPr marL="2514600" lvl="3"/>
            <a:r>
              <a:rPr lang="en-US" altLang="en-US" sz="2900" dirty="0"/>
              <a:t>Core body temperature = 37º C</a:t>
            </a:r>
          </a:p>
          <a:p>
            <a:pPr marL="2514600" lvl="3"/>
            <a:r>
              <a:rPr lang="en-US" altLang="en-US" sz="2900" dirty="0"/>
              <a:t>Blood glucose (sugar) = 100 mg/</a:t>
            </a:r>
            <a:r>
              <a:rPr lang="en-US" altLang="en-US" sz="2900" dirty="0" err="1"/>
              <a:t>dL</a:t>
            </a:r>
            <a:endParaRPr lang="en-US" altLang="en-US" sz="2900" dirty="0"/>
          </a:p>
          <a:p>
            <a:pPr marL="2514600" lvl="3"/>
            <a:r>
              <a:rPr lang="en-US" altLang="en-US" sz="2900" dirty="0"/>
              <a:t>Blood pH = 7.4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2900" dirty="0" smtClean="0"/>
              <a:t>To maintain a regulated variable within the set range, the body uses different mechanisms, which </a:t>
            </a:r>
            <a:r>
              <a:rPr lang="en-US" sz="2900" dirty="0"/>
              <a:t>includes </a:t>
            </a:r>
            <a:r>
              <a:rPr lang="en-US" sz="2900" dirty="0" smtClean="0"/>
              <a:t>receptors, integrating </a:t>
            </a:r>
            <a:r>
              <a:rPr lang="en-US" sz="2900" dirty="0"/>
              <a:t>center</a:t>
            </a:r>
            <a:r>
              <a:rPr lang="en-US" sz="2900" dirty="0" smtClean="0"/>
              <a:t>, effectors and signals.  </a:t>
            </a:r>
          </a:p>
          <a:p>
            <a:endParaRPr lang="en-US" sz="2900" b="1" dirty="0"/>
          </a:p>
          <a:p>
            <a:r>
              <a:rPr lang="en-US" sz="2900" b="1" dirty="0" smtClean="0"/>
              <a:t>Negative mechanisms function to minimize change in the variable</a:t>
            </a:r>
            <a:r>
              <a:rPr lang="en-US" sz="2900" dirty="0" smtClean="0"/>
              <a:t>.  Negative feedback consists of.  Example of negative feedback is body temperature.  When your body temperature changes----- the sensors in the hypothalamus respond to those changes by stimulating sweat glands to change the temperature or signaling skeletal muscle---- the integrating center will also send messages to the smooth muscle of peripheral blood vessels to either increase/decrease blood flow to the skin----effectors will act to increase/decrease body temperature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9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HOMEOSTASIS: Negative Feedback</a:t>
            </a:r>
            <a:endParaRPr lang="en-US" b="1" dirty="0"/>
          </a:p>
        </p:txBody>
      </p:sp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762" y="2759075"/>
            <a:ext cx="76104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89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404</TotalTime>
  <Words>395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WEEK 1 </vt:lpstr>
      <vt:lpstr>OBJECTIVES</vt:lpstr>
      <vt:lpstr>LAB SYLLABUS</vt:lpstr>
      <vt:lpstr>LAB CANVAS SITE</vt:lpstr>
      <vt:lpstr>LAB SAFETY RULES</vt:lpstr>
      <vt:lpstr>LAB #1</vt:lpstr>
      <vt:lpstr>OBJECTIVES:</vt:lpstr>
      <vt:lpstr>HOMEOSTASIS</vt:lpstr>
      <vt:lpstr>HOMEOSTASIS: Negative Feedback</vt:lpstr>
      <vt:lpstr>Negative Feedback  Example: Thermoregulation</vt:lpstr>
      <vt:lpstr>HOMEOSTASIS: Positive Feedback</vt:lpstr>
      <vt:lpstr>HOMEOSTASIS: Positive Feedback</vt:lpstr>
      <vt:lpstr>Positive Feedback Example</vt:lpstr>
      <vt:lpstr>REPRESENTING DATA COLLECTION IN A GRAPH</vt:lpstr>
      <vt:lpstr>REPRESENTING DATA COLLECTION IN A GRAPH</vt:lpstr>
      <vt:lpstr>FALLACIOUS REASONING</vt:lpstr>
      <vt:lpstr>CIRCADIAN RHYTHM</vt:lpstr>
      <vt:lpstr>MOVIES ABOUT CIRCADIAN RHYTHM</vt:lpstr>
      <vt:lpstr>HOMEWORK</vt:lpstr>
    </vt:vector>
  </TitlesOfParts>
  <Company>SLCC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Evelyn Galvez</dc:creator>
  <cp:lastModifiedBy>Evelyn Galvez</cp:lastModifiedBy>
  <cp:revision>28</cp:revision>
  <dcterms:created xsi:type="dcterms:W3CDTF">2017-03-02T20:43:16Z</dcterms:created>
  <dcterms:modified xsi:type="dcterms:W3CDTF">2017-05-04T19:29:33Z</dcterms:modified>
</cp:coreProperties>
</file>