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59" r:id="rId6"/>
    <p:sldId id="262" r:id="rId7"/>
    <p:sldId id="265" r:id="rId8"/>
    <p:sldId id="267" r:id="rId9"/>
    <p:sldId id="266"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A10D"/>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5"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B3B3626-D35D-4AE4-8470-37E2887066C7}" type="datetimeFigureOut">
              <a:rPr lang="en-US" smtClean="0"/>
              <a:pPr/>
              <a:t>8/13/2018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448A35-63A9-42F0-A74B-5709B27F7F8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3B3626-D35D-4AE4-8470-37E2887066C7}"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8A35-63A9-42F0-A74B-5709B27F7F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448A35-63A9-42F0-A74B-5709B27F7F8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3B3626-D35D-4AE4-8470-37E2887066C7}"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7B3B3626-D35D-4AE4-8470-37E2887066C7}"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448A35-63A9-42F0-A74B-5709B27F7F8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B3B3626-D35D-4AE4-8470-37E2887066C7}" type="datetimeFigureOut">
              <a:rPr lang="en-US" smtClean="0"/>
              <a:pPr/>
              <a:t>8/13/2018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448A35-63A9-42F0-A74B-5709B27F7F8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B3B3626-D35D-4AE4-8470-37E2887066C7}"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48A35-63A9-42F0-A74B-5709B27F7F8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B3B3626-D35D-4AE4-8470-37E2887066C7}" type="datetimeFigureOut">
              <a:rPr lang="en-US" smtClean="0"/>
              <a:pPr/>
              <a:t>8/13/2018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448A35-63A9-42F0-A74B-5709B27F7F8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3B3626-D35D-4AE4-8470-37E2887066C7}" type="datetimeFigureOut">
              <a:rPr lang="en-US" smtClean="0"/>
              <a:pPr/>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448A35-63A9-42F0-A74B-5709B27F7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B3B3626-D35D-4AE4-8470-37E2887066C7}" type="datetimeFigureOut">
              <a:rPr lang="en-US" smtClean="0"/>
              <a:pPr/>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448A35-63A9-42F0-A74B-5709B27F7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448A35-63A9-42F0-A74B-5709B27F7F8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B3B3626-D35D-4AE4-8470-37E2887066C7}" type="datetimeFigureOut">
              <a:rPr lang="en-US" smtClean="0"/>
              <a:pPr/>
              <a:t>8/13/2018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448A35-63A9-42F0-A74B-5709B27F7F8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B3B3626-D35D-4AE4-8470-37E2887066C7}" type="datetimeFigureOut">
              <a:rPr lang="en-US" smtClean="0"/>
              <a:pPr/>
              <a:t>8/13/2018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B3B3626-D35D-4AE4-8470-37E2887066C7}" type="datetimeFigureOut">
              <a:rPr lang="en-US" smtClean="0"/>
              <a:pPr/>
              <a:t>8/13/2018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448A35-63A9-42F0-A74B-5709B27F7F8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time_continue=530&amp;v=_xh9l2oRHzY"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UbQ0RxQu2gM&amp;authuser=0"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7500" lnSpcReduction="20000"/>
          </a:bodyPr>
          <a:lstStyle/>
          <a:p>
            <a:r>
              <a:rPr lang="en-US" dirty="0"/>
              <a:t>Objectives:</a:t>
            </a:r>
          </a:p>
          <a:p>
            <a:pPr>
              <a:buFont typeface="Arial" pitchFamily="34" charset="0"/>
              <a:buChar char="•"/>
            </a:pPr>
            <a:r>
              <a:rPr lang="en-US" dirty="0"/>
              <a:t>Define Homeostasis</a:t>
            </a:r>
          </a:p>
          <a:p>
            <a:pPr>
              <a:buFont typeface="Arial" pitchFamily="34" charset="0"/>
              <a:buChar char="•"/>
            </a:pPr>
            <a:r>
              <a:rPr lang="en-US" dirty="0"/>
              <a:t>Understand the different feedback mechanisms that maintain homeostasis</a:t>
            </a:r>
          </a:p>
          <a:p>
            <a:pPr>
              <a:buFont typeface="Arial" pitchFamily="34" charset="0"/>
              <a:buChar char="•"/>
            </a:pPr>
            <a:r>
              <a:rPr lang="en-US" dirty="0"/>
              <a:t>Understand the differences and similarities between causation, correlation and fallacious reasoning</a:t>
            </a:r>
          </a:p>
          <a:p>
            <a:pPr>
              <a:buFont typeface="Arial" pitchFamily="34" charset="0"/>
              <a:buChar char="•"/>
            </a:pPr>
            <a:r>
              <a:rPr lang="en-US" dirty="0"/>
              <a:t>Understand the concept of circadian rhythm</a:t>
            </a:r>
          </a:p>
        </p:txBody>
      </p:sp>
      <p:sp>
        <p:nvSpPr>
          <p:cNvPr id="2" name="Title 1"/>
          <p:cNvSpPr>
            <a:spLocks noGrp="1"/>
          </p:cNvSpPr>
          <p:nvPr>
            <p:ph type="ctrTitle"/>
          </p:nvPr>
        </p:nvSpPr>
        <p:spPr/>
        <p:txBody>
          <a:bodyPr>
            <a:normAutofit/>
          </a:bodyPr>
          <a:lstStyle/>
          <a:p>
            <a:r>
              <a:rPr lang="en-US" dirty="0"/>
              <a:t>Lab 1: Homeostasis, Data Collection and Data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Circadian Rhythm Assignment</a:t>
            </a:r>
            <a:endParaRPr lang="en-US" dirty="0"/>
          </a:p>
        </p:txBody>
      </p:sp>
      <p:sp>
        <p:nvSpPr>
          <p:cNvPr id="3" name="Content Placeholder 2"/>
          <p:cNvSpPr>
            <a:spLocks noGrp="1"/>
          </p:cNvSpPr>
          <p:nvPr>
            <p:ph sz="quarter" idx="1"/>
          </p:nvPr>
        </p:nvSpPr>
        <p:spPr/>
        <p:txBody>
          <a:bodyPr>
            <a:normAutofit fontScale="40000" lnSpcReduction="20000"/>
          </a:bodyPr>
          <a:lstStyle/>
          <a:p>
            <a:pPr>
              <a:buNone/>
            </a:pPr>
            <a:r>
              <a:rPr lang="en-US" b="1" u="sng" dirty="0" smtClean="0"/>
              <a:t>Circadian Rhythm Worksheet</a:t>
            </a:r>
            <a:endParaRPr lang="en-US" dirty="0" smtClean="0"/>
          </a:p>
          <a:p>
            <a:pPr>
              <a:buNone/>
            </a:pPr>
            <a:r>
              <a:rPr lang="en-US" dirty="0" smtClean="0"/>
              <a:t> </a:t>
            </a:r>
          </a:p>
          <a:p>
            <a:pPr>
              <a:buNone/>
            </a:pPr>
            <a:r>
              <a:rPr lang="en-US" u="sng" dirty="0" smtClean="0"/>
              <a:t>Day 1</a:t>
            </a:r>
            <a:endParaRPr lang="en-US" dirty="0" smtClean="0"/>
          </a:p>
          <a:p>
            <a:pPr>
              <a:buNone/>
            </a:pPr>
            <a:r>
              <a:rPr lang="en-US" dirty="0" smtClean="0"/>
              <a:t>Bedtime:</a:t>
            </a:r>
          </a:p>
          <a:p>
            <a:pPr>
              <a:buNone/>
            </a:pPr>
            <a:r>
              <a:rPr lang="en-US" dirty="0" smtClean="0"/>
              <a:t>Rise Time:</a:t>
            </a:r>
          </a:p>
          <a:p>
            <a:pPr>
              <a:buNone/>
            </a:pPr>
            <a:r>
              <a:rPr lang="en-US" dirty="0" smtClean="0"/>
              <a:t>Disruptions:</a:t>
            </a:r>
          </a:p>
          <a:p>
            <a:pPr>
              <a:buNone/>
            </a:pPr>
            <a:r>
              <a:rPr lang="en-US" dirty="0" smtClean="0"/>
              <a:t>Total Sleep Time: [Round DOWN on this number – to the nearest half hour - because it is common to not technically “sleep” for a period of time after you get in bed and before you wake up</a:t>
            </a:r>
          </a:p>
          <a:p>
            <a:pPr>
              <a:buNone/>
            </a:pPr>
            <a:r>
              <a:rPr lang="en-US" dirty="0" smtClean="0"/>
              <a:t>Slump Time: [both time of day and total hours “slumped”]</a:t>
            </a:r>
          </a:p>
          <a:p>
            <a:pPr>
              <a:buNone/>
            </a:pPr>
            <a:r>
              <a:rPr lang="en-US" dirty="0" smtClean="0"/>
              <a:t> </a:t>
            </a:r>
          </a:p>
          <a:p>
            <a:pPr>
              <a:buNone/>
            </a:pPr>
            <a:r>
              <a:rPr lang="en-US" u="sng" dirty="0" smtClean="0"/>
              <a:t>Day 2</a:t>
            </a:r>
            <a:endParaRPr lang="en-US" dirty="0" smtClean="0"/>
          </a:p>
          <a:p>
            <a:pPr>
              <a:buNone/>
            </a:pPr>
            <a:r>
              <a:rPr lang="en-US" dirty="0" smtClean="0"/>
              <a:t>Bedtime:</a:t>
            </a:r>
          </a:p>
          <a:p>
            <a:pPr>
              <a:buNone/>
            </a:pPr>
            <a:r>
              <a:rPr lang="en-US" dirty="0" smtClean="0"/>
              <a:t>Rise Time:</a:t>
            </a:r>
          </a:p>
          <a:p>
            <a:pPr>
              <a:buNone/>
            </a:pPr>
            <a:r>
              <a:rPr lang="en-US" dirty="0" smtClean="0"/>
              <a:t>Disruptions:</a:t>
            </a:r>
          </a:p>
          <a:p>
            <a:pPr>
              <a:buNone/>
            </a:pPr>
            <a:r>
              <a:rPr lang="en-US" dirty="0" smtClean="0"/>
              <a:t>Total Sleep Time:</a:t>
            </a:r>
          </a:p>
          <a:p>
            <a:pPr>
              <a:buNone/>
            </a:pPr>
            <a:r>
              <a:rPr lang="en-US" dirty="0" smtClean="0"/>
              <a:t>Slump Time:</a:t>
            </a:r>
          </a:p>
          <a:p>
            <a:pPr>
              <a:buNone/>
            </a:pPr>
            <a:r>
              <a:rPr lang="en-US" dirty="0" smtClean="0"/>
              <a:t> </a:t>
            </a:r>
          </a:p>
          <a:p>
            <a:pPr>
              <a:buNone/>
            </a:pPr>
            <a:r>
              <a:rPr lang="en-US" u="sng" dirty="0" smtClean="0"/>
              <a:t>Day 3</a:t>
            </a:r>
            <a:endParaRPr lang="en-US" dirty="0" smtClean="0"/>
          </a:p>
          <a:p>
            <a:pPr>
              <a:buNone/>
            </a:pPr>
            <a:r>
              <a:rPr lang="en-US" dirty="0" smtClean="0"/>
              <a:t>Bedtime:</a:t>
            </a:r>
          </a:p>
          <a:p>
            <a:pPr>
              <a:buNone/>
            </a:pPr>
            <a:r>
              <a:rPr lang="en-US" dirty="0" smtClean="0"/>
              <a:t>Rise Time:</a:t>
            </a:r>
          </a:p>
          <a:p>
            <a:pPr>
              <a:buNone/>
            </a:pPr>
            <a:r>
              <a:rPr lang="en-US" dirty="0" smtClean="0"/>
              <a:t>Disruptions:</a:t>
            </a:r>
          </a:p>
          <a:p>
            <a:pPr>
              <a:buNone/>
            </a:pPr>
            <a:r>
              <a:rPr lang="en-US" dirty="0" smtClean="0"/>
              <a:t>Total Sleep Time:</a:t>
            </a:r>
          </a:p>
          <a:p>
            <a:pPr>
              <a:buNone/>
            </a:pPr>
            <a:r>
              <a:rPr lang="en-US" dirty="0" smtClean="0"/>
              <a:t>Slump Time:</a:t>
            </a:r>
          </a:p>
          <a:p>
            <a:pPr>
              <a:buNone/>
            </a:pPr>
            <a:r>
              <a:rPr lang="en-US" dirty="0" smtClean="0"/>
              <a:t> </a:t>
            </a:r>
          </a:p>
          <a:p>
            <a:pPr>
              <a:buNone/>
            </a:pPr>
            <a:r>
              <a:rPr lang="en-US" dirty="0" smtClean="0"/>
              <a:t>Overall Comments on Your Sleep/Wake Cycle and Slump Time: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Lab</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Pre-Lab</a:t>
            </a:r>
          </a:p>
        </p:txBody>
      </p:sp>
      <p:sp>
        <p:nvSpPr>
          <p:cNvPr id="3" name="Content Placeholder 2"/>
          <p:cNvSpPr>
            <a:spLocks noGrp="1"/>
          </p:cNvSpPr>
          <p:nvPr>
            <p:ph sz="quarter" idx="1"/>
          </p:nvPr>
        </p:nvSpPr>
        <p:spPr/>
        <p:txBody>
          <a:bodyPr>
            <a:noAutofit/>
          </a:bodyPr>
          <a:lstStyle/>
          <a:p>
            <a:pPr>
              <a:buNone/>
            </a:pPr>
            <a:endParaRPr lang="en-US" sz="1000" b="1" dirty="0"/>
          </a:p>
          <a:p>
            <a:pPr>
              <a:buNone/>
            </a:pPr>
            <a:r>
              <a:rPr lang="en-US" sz="1400" dirty="0"/>
              <a:t>1. What is the term used to describe the body’s ability to maintain measurable variables within a healthy range? </a:t>
            </a:r>
          </a:p>
          <a:p>
            <a:pPr>
              <a:buNone/>
            </a:pPr>
            <a:r>
              <a:rPr lang="en-US" sz="1400" dirty="0">
                <a:solidFill>
                  <a:schemeClr val="accent1"/>
                </a:solidFill>
              </a:rPr>
              <a:t>Homeostasis</a:t>
            </a:r>
          </a:p>
          <a:p>
            <a:pPr>
              <a:buNone/>
            </a:pPr>
            <a:r>
              <a:rPr lang="en-US" sz="1400" dirty="0"/>
              <a:t>2. List some human physiological variables that are maintained within a narrow normal range. </a:t>
            </a:r>
          </a:p>
          <a:p>
            <a:pPr>
              <a:buNone/>
            </a:pPr>
            <a:r>
              <a:rPr lang="en-US" sz="1400" dirty="0">
                <a:solidFill>
                  <a:schemeClr val="accent1"/>
                </a:solidFill>
              </a:rPr>
              <a:t>Blood pressure, temperature, heart rate, blood glucose levels</a:t>
            </a:r>
          </a:p>
          <a:p>
            <a:pPr>
              <a:buNone/>
            </a:pPr>
            <a:r>
              <a:rPr lang="en-US" sz="1400" dirty="0"/>
              <a:t>3. An elevated blood pressure is detected in the arteries, and the body’s response is to slow the heart rate. Does this represent a positive or negative feedback mechanism? </a:t>
            </a:r>
          </a:p>
          <a:p>
            <a:pPr>
              <a:buNone/>
            </a:pPr>
            <a:r>
              <a:rPr lang="en-US" sz="1400" dirty="0">
                <a:solidFill>
                  <a:schemeClr val="accent1"/>
                </a:solidFill>
              </a:rPr>
              <a:t>Negative</a:t>
            </a:r>
          </a:p>
          <a:p>
            <a:pPr>
              <a:buNone/>
            </a:pPr>
            <a:r>
              <a:rPr lang="en-US" sz="1400" dirty="0"/>
              <a:t>4. An action potential begins when a few very sensitive voltage-gated sodium channels open. These open channels sodium to diffuse into the cell, causing the membrane potential to become less negative. The change in membrane potential causes even more voltage-gated sodium channels to open, allowing even more sodium to diffuse into the cell and causing the membrane potential to become even less negative. This is an example of which type of regulatory mechanism? </a:t>
            </a:r>
          </a:p>
          <a:p>
            <a:pPr>
              <a:buNone/>
            </a:pPr>
            <a:r>
              <a:rPr lang="en-US" sz="1400" dirty="0">
                <a:solidFill>
                  <a:schemeClr val="accent1"/>
                </a:solidFill>
              </a:rPr>
              <a:t>Positive</a:t>
            </a:r>
          </a:p>
          <a:p>
            <a:pPr>
              <a:buNone/>
            </a:pPr>
            <a:r>
              <a:rPr lang="en-US" sz="1400" dirty="0"/>
              <a:t>5. If time is one of the variables used in an experiment, the scientist usually decides at which time points he/she wants to take measurements of the other variable. Because time is used in this manner in experimental protocols, it is considered the __</a:t>
            </a:r>
            <a:r>
              <a:rPr lang="en-US" sz="1400" dirty="0">
                <a:solidFill>
                  <a:schemeClr val="accent1"/>
                </a:solidFill>
              </a:rPr>
              <a:t>independent</a:t>
            </a:r>
            <a:r>
              <a:rPr lang="en-US" sz="1400" dirty="0"/>
              <a:t>__ variable and is always plotted on the __</a:t>
            </a:r>
            <a:r>
              <a:rPr lang="en-US" sz="1400" dirty="0">
                <a:solidFill>
                  <a:schemeClr val="accent1"/>
                </a:solidFill>
              </a:rPr>
              <a:t>X</a:t>
            </a:r>
            <a:r>
              <a:rPr lang="en-US" sz="1400" dirty="0"/>
              <a:t>__ axis.</a:t>
            </a:r>
          </a:p>
          <a:p>
            <a:pPr>
              <a:buNone/>
            </a:pP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Pre-Lab (Continued)</a:t>
            </a:r>
          </a:p>
        </p:txBody>
      </p:sp>
      <p:sp>
        <p:nvSpPr>
          <p:cNvPr id="3" name="Content Placeholder 2"/>
          <p:cNvSpPr>
            <a:spLocks noGrp="1"/>
          </p:cNvSpPr>
          <p:nvPr>
            <p:ph sz="quarter" idx="1"/>
          </p:nvPr>
        </p:nvSpPr>
        <p:spPr/>
        <p:txBody>
          <a:bodyPr>
            <a:normAutofit fontScale="47500" lnSpcReduction="20000"/>
          </a:bodyPr>
          <a:lstStyle/>
          <a:p>
            <a:pPr>
              <a:buNone/>
            </a:pPr>
            <a:r>
              <a:rPr lang="en-US" sz="2800" dirty="0"/>
              <a:t>6. When one reaches a conclusion by using incorrect reasoning methods, this is known as a </a:t>
            </a:r>
            <a:r>
              <a:rPr lang="en-US" sz="2800" dirty="0">
                <a:solidFill>
                  <a:schemeClr val="accent1"/>
                </a:solidFill>
              </a:rPr>
              <a:t>fallacious reasoning</a:t>
            </a:r>
            <a:r>
              <a:rPr lang="en-US" sz="2800" dirty="0"/>
              <a:t>. </a:t>
            </a:r>
          </a:p>
          <a:p>
            <a:pPr>
              <a:buNone/>
            </a:pPr>
            <a:endParaRPr lang="en-US" sz="2800" dirty="0"/>
          </a:p>
          <a:p>
            <a:pPr>
              <a:buNone/>
            </a:pPr>
            <a:r>
              <a:rPr lang="en-US" sz="2800" dirty="0"/>
              <a:t>7. If two variables, such as caloric intake and human height, fluctuate together, can one infer correlation, causation, or both? </a:t>
            </a:r>
          </a:p>
          <a:p>
            <a:pPr>
              <a:buNone/>
            </a:pPr>
            <a:r>
              <a:rPr lang="en-US" sz="2800" dirty="0">
                <a:solidFill>
                  <a:schemeClr val="accent1"/>
                </a:solidFill>
              </a:rPr>
              <a:t>Correlation</a:t>
            </a:r>
          </a:p>
          <a:p>
            <a:pPr>
              <a:buNone/>
            </a:pPr>
            <a:r>
              <a:rPr lang="en-US" sz="2800" dirty="0"/>
              <a:t>8. Which parts of the brain are most directly involved in regulating circadian rhythms? </a:t>
            </a:r>
          </a:p>
          <a:p>
            <a:pPr>
              <a:buNone/>
            </a:pPr>
            <a:r>
              <a:rPr lang="en-US" sz="2800" dirty="0">
                <a:solidFill>
                  <a:schemeClr val="accent1"/>
                </a:solidFill>
              </a:rPr>
              <a:t>Hypothalamus (suprachiasmatic nucleus)</a:t>
            </a:r>
          </a:p>
          <a:p>
            <a:pPr>
              <a:buNone/>
            </a:pPr>
            <a:r>
              <a:rPr lang="en-US" sz="2800" dirty="0">
                <a:solidFill>
                  <a:schemeClr val="accent1"/>
                </a:solidFill>
              </a:rPr>
              <a:t>Pineal gland (Melatonin)</a:t>
            </a:r>
          </a:p>
          <a:p>
            <a:pPr>
              <a:buNone/>
            </a:pPr>
            <a:r>
              <a:rPr lang="en-US" sz="2800" dirty="0"/>
              <a:t>9. Name some human biological rhythms which often vary dependably over a 24-25 hour cycle. </a:t>
            </a:r>
          </a:p>
          <a:p>
            <a:pPr>
              <a:buNone/>
            </a:pPr>
            <a:r>
              <a:rPr lang="en-US" sz="2800" dirty="0">
                <a:solidFill>
                  <a:schemeClr val="accent1"/>
                </a:solidFill>
              </a:rPr>
              <a:t>Temperature, alertness, reaction time, bowel movements and blood pressure</a:t>
            </a:r>
          </a:p>
          <a:p>
            <a:pPr>
              <a:buNone/>
            </a:pPr>
            <a:r>
              <a:rPr lang="en-US" sz="2800" dirty="0"/>
              <a:t>10. Match each of the following terms with its correct definition. </a:t>
            </a:r>
          </a:p>
          <a:p>
            <a:pPr>
              <a:buNone/>
            </a:pPr>
            <a:endParaRPr lang="en-US" sz="2800" dirty="0"/>
          </a:p>
          <a:p>
            <a:pPr>
              <a:buNone/>
            </a:pPr>
            <a:r>
              <a:rPr lang="en-US" sz="2800" dirty="0"/>
              <a:t>GIP __</a:t>
            </a:r>
            <a:r>
              <a:rPr lang="en-US" sz="2800" dirty="0">
                <a:solidFill>
                  <a:schemeClr val="accent1"/>
                </a:solidFill>
              </a:rPr>
              <a:t>D</a:t>
            </a:r>
            <a:r>
              <a:rPr lang="en-US" sz="2800" dirty="0"/>
              <a:t>__ 		A. hormone secreted by the adrenal medulla in response to stress </a:t>
            </a:r>
          </a:p>
          <a:p>
            <a:pPr>
              <a:buNone/>
            </a:pPr>
            <a:r>
              <a:rPr lang="en-US" sz="2800" dirty="0"/>
              <a:t>			or excitation </a:t>
            </a:r>
          </a:p>
          <a:p>
            <a:pPr>
              <a:buNone/>
            </a:pPr>
            <a:r>
              <a:rPr lang="en-US" sz="2800" dirty="0"/>
              <a:t>oxytocin __</a:t>
            </a:r>
            <a:r>
              <a:rPr lang="en-US" sz="2800" dirty="0">
                <a:solidFill>
                  <a:schemeClr val="accent1"/>
                </a:solidFill>
              </a:rPr>
              <a:t>C</a:t>
            </a:r>
            <a:r>
              <a:rPr lang="en-US" sz="2800" dirty="0"/>
              <a:t>__ 	B. hormone secreted by the pancreas in response to high blood </a:t>
            </a:r>
          </a:p>
          <a:p>
            <a:pPr>
              <a:buNone/>
            </a:pPr>
            <a:r>
              <a:rPr lang="en-US" sz="2800" dirty="0"/>
              <a:t>			glucose levels. Lowers blood glucose by stimulating cells to </a:t>
            </a:r>
          </a:p>
          <a:p>
            <a:pPr>
              <a:buNone/>
            </a:pPr>
            <a:r>
              <a:rPr lang="en-US" sz="2800" dirty="0"/>
              <a:t>			take in glucose </a:t>
            </a:r>
          </a:p>
          <a:p>
            <a:pPr>
              <a:buNone/>
            </a:pPr>
            <a:r>
              <a:rPr lang="en-US" sz="2800" dirty="0"/>
              <a:t>thrombin ___</a:t>
            </a:r>
            <a:r>
              <a:rPr lang="en-US" sz="2800" dirty="0">
                <a:solidFill>
                  <a:schemeClr val="accent1"/>
                </a:solidFill>
              </a:rPr>
              <a:t>E</a:t>
            </a:r>
            <a:r>
              <a:rPr lang="en-US" sz="2800" dirty="0"/>
              <a:t>___ 	C. hormone that stimulates uterine contractions during labor </a:t>
            </a:r>
          </a:p>
          <a:p>
            <a:pPr>
              <a:buNone/>
            </a:pPr>
            <a:r>
              <a:rPr lang="en-US" sz="2800" dirty="0"/>
              <a:t>epinephrine __</a:t>
            </a:r>
            <a:r>
              <a:rPr lang="en-US" sz="2800" dirty="0">
                <a:solidFill>
                  <a:schemeClr val="accent1"/>
                </a:solidFill>
              </a:rPr>
              <a:t>A</a:t>
            </a:r>
            <a:r>
              <a:rPr lang="en-US" sz="2800" dirty="0"/>
              <a:t>__ 	D. hormone secreted by the small intestines that stimulates insulin </a:t>
            </a:r>
          </a:p>
          <a:p>
            <a:pPr>
              <a:buNone/>
            </a:pPr>
            <a:r>
              <a:rPr lang="en-US" sz="2800" dirty="0"/>
              <a:t>			secretion in anticipation of rising blood glucose levels </a:t>
            </a:r>
          </a:p>
          <a:p>
            <a:pPr>
              <a:buNone/>
            </a:pPr>
            <a:r>
              <a:rPr lang="en-US" sz="2800" dirty="0"/>
              <a:t>insulin __</a:t>
            </a:r>
            <a:r>
              <a:rPr lang="en-US" sz="2800" dirty="0">
                <a:solidFill>
                  <a:schemeClr val="accent1"/>
                </a:solidFill>
              </a:rPr>
              <a:t>B</a:t>
            </a:r>
            <a:r>
              <a:rPr lang="en-US" sz="2800" dirty="0"/>
              <a:t>__ 	E. clotting factor that stimulates the formation of fibrin, which </a:t>
            </a:r>
          </a:p>
          <a:p>
            <a:pPr>
              <a:buNone/>
            </a:pPr>
            <a:r>
              <a:rPr lang="en-US" sz="2800" dirty="0"/>
              <a:t>			forms the blood clot </a:t>
            </a:r>
          </a:p>
          <a:p>
            <a:pPr>
              <a:buNone/>
            </a:pPr>
            <a:r>
              <a:rPr lang="en-US" sz="2800" dirty="0"/>
              <a:t>melatonin ___</a:t>
            </a:r>
            <a:r>
              <a:rPr lang="en-US" sz="2800" dirty="0">
                <a:solidFill>
                  <a:schemeClr val="accent1"/>
                </a:solidFill>
              </a:rPr>
              <a:t>F</a:t>
            </a:r>
            <a:r>
              <a:rPr lang="en-US" sz="2800" dirty="0"/>
              <a:t>___ 	F. hormone secreted by the pineal gland that is involved in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752" y="1524000"/>
            <a:ext cx="8537448" cy="609600"/>
          </a:xfrm>
        </p:spPr>
        <p:txBody>
          <a:bodyPr/>
          <a:lstStyle/>
          <a:p>
            <a:r>
              <a:rPr lang="en-US" dirty="0"/>
              <a:t>The body’s ability to maintain measureable variables within a healthy range.</a:t>
            </a:r>
          </a:p>
        </p:txBody>
      </p:sp>
      <p:sp>
        <p:nvSpPr>
          <p:cNvPr id="4" name="Content Placeholder 3"/>
          <p:cNvSpPr>
            <a:spLocks noGrp="1"/>
          </p:cNvSpPr>
          <p:nvPr>
            <p:ph sz="quarter" idx="2"/>
          </p:nvPr>
        </p:nvSpPr>
        <p:spPr/>
        <p:txBody>
          <a:bodyPr/>
          <a:lstStyle/>
          <a:p>
            <a:pPr algn="ctr">
              <a:buNone/>
            </a:pPr>
            <a:r>
              <a:rPr lang="en-US" dirty="0"/>
              <a:t>Negative Feedback</a:t>
            </a:r>
          </a:p>
          <a:p>
            <a:endParaRPr lang="en-US" dirty="0"/>
          </a:p>
        </p:txBody>
      </p:sp>
      <p:sp>
        <p:nvSpPr>
          <p:cNvPr id="5" name="Content Placeholder 4"/>
          <p:cNvSpPr>
            <a:spLocks noGrp="1"/>
          </p:cNvSpPr>
          <p:nvPr>
            <p:ph sz="quarter" idx="4"/>
          </p:nvPr>
        </p:nvSpPr>
        <p:spPr/>
        <p:txBody>
          <a:bodyPr/>
          <a:lstStyle/>
          <a:p>
            <a:pPr algn="ctr">
              <a:buNone/>
            </a:pPr>
            <a:r>
              <a:rPr lang="en-US" dirty="0"/>
              <a:t>Positive Feedback</a:t>
            </a:r>
          </a:p>
        </p:txBody>
      </p:sp>
      <p:sp>
        <p:nvSpPr>
          <p:cNvPr id="6" name="Title 5"/>
          <p:cNvSpPr>
            <a:spLocks noGrp="1"/>
          </p:cNvSpPr>
          <p:nvPr>
            <p:ph type="title"/>
          </p:nvPr>
        </p:nvSpPr>
        <p:spPr/>
        <p:txBody>
          <a:bodyPr/>
          <a:lstStyle/>
          <a:p>
            <a:r>
              <a:rPr lang="en-US" dirty="0"/>
              <a:t>Activity 1: Homeostasis</a:t>
            </a:r>
          </a:p>
        </p:txBody>
      </p:sp>
      <p:pic>
        <p:nvPicPr>
          <p:cNvPr id="7" name="Picture 6" descr="http://goodhope8thgradereaders.wikispaces.com/file/view/homeostasis.gif/66354470/512x384/homeostasis.gif">
            <a:hlinkClick r:id="" action="ppaction://hlinkshowjump?jump=nextslide"/>
          </p:cNvPr>
          <p:cNvPicPr/>
          <p:nvPr/>
        </p:nvPicPr>
        <p:blipFill>
          <a:blip r:embed="rId2" cstate="print"/>
          <a:srcRect/>
          <a:stretch>
            <a:fillRect/>
          </a:stretch>
        </p:blipFill>
        <p:spPr bwMode="auto">
          <a:xfrm>
            <a:off x="228600" y="2971800"/>
            <a:ext cx="4191000" cy="3200400"/>
          </a:xfrm>
          <a:prstGeom prst="rect">
            <a:avLst/>
          </a:prstGeom>
          <a:noFill/>
          <a:ln w="9525">
            <a:noFill/>
            <a:miter lim="800000"/>
            <a:headEnd/>
            <a:tailEnd/>
          </a:ln>
        </p:spPr>
      </p:pic>
      <p:pic>
        <p:nvPicPr>
          <p:cNvPr id="1026" name="Picture 2" descr="http://killionr.wikispaces.com/file/view/homeostasis-pregnancy-positive-feedback.jpg/295436892/homeostasis-pregnancy-positive-feedback.jpg"/>
          <p:cNvPicPr>
            <a:picLocks noChangeAspect="1" noChangeArrowheads="1"/>
          </p:cNvPicPr>
          <p:nvPr/>
        </p:nvPicPr>
        <p:blipFill>
          <a:blip r:embed="rId3" cstate="print"/>
          <a:srcRect/>
          <a:stretch>
            <a:fillRect/>
          </a:stretch>
        </p:blipFill>
        <p:spPr bwMode="auto">
          <a:xfrm>
            <a:off x="4708477" y="2971800"/>
            <a:ext cx="4206923" cy="261988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Negative Feedback</a:t>
            </a:r>
            <a:br>
              <a:rPr lang="en-US" dirty="0"/>
            </a:br>
            <a:r>
              <a:rPr lang="en-US" sz="1300" dirty="0">
                <a:solidFill>
                  <a:schemeClr val="accent1"/>
                </a:solidFill>
              </a:rPr>
              <a:t>Reverses a change to return the variable to a normal range</a:t>
            </a:r>
          </a:p>
        </p:txBody>
      </p:sp>
      <p:pic>
        <p:nvPicPr>
          <p:cNvPr id="4" name="Content Placeholder 3" descr="http://goodhope8thgradereaders.wikispaces.com/file/view/homeostasis.gif/66354470/512x384/homeostasis.gif">
            <a:hlinkClick r:id="" action="ppaction://hlinkshowjump?jump=nextslide"/>
          </p:cNvPr>
          <p:cNvPicPr>
            <a:picLocks noGrp="1"/>
          </p:cNvPicPr>
          <p:nvPr>
            <p:ph sz="quarter" idx="1"/>
          </p:nvPr>
        </p:nvPicPr>
        <p:blipFill>
          <a:blip r:embed="rId2" cstate="print"/>
          <a:srcRect/>
          <a:stretch>
            <a:fillRect/>
          </a:stretch>
        </p:blipFill>
        <p:spPr bwMode="auto">
          <a:xfrm>
            <a:off x="990600" y="1600200"/>
            <a:ext cx="7162800" cy="4724400"/>
          </a:xfrm>
          <a:prstGeom prst="rect">
            <a:avLst/>
          </a:prstGeom>
          <a:noFill/>
          <a:ln w="9525">
            <a:noFill/>
            <a:miter lim="800000"/>
            <a:headEnd/>
            <a:tailEnd/>
          </a:ln>
        </p:spPr>
      </p:pic>
      <p:sp>
        <p:nvSpPr>
          <p:cNvPr id="6" name="Rectangle 5"/>
          <p:cNvSpPr/>
          <p:nvPr/>
        </p:nvSpPr>
        <p:spPr>
          <a:xfrm>
            <a:off x="2286000" y="1600200"/>
            <a:ext cx="4648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Feedback </a:t>
            </a:r>
            <a:br>
              <a:rPr lang="en-US" dirty="0"/>
            </a:br>
            <a:r>
              <a:rPr lang="en-US" sz="1300" dirty="0">
                <a:solidFill>
                  <a:schemeClr val="accent1"/>
                </a:solidFill>
              </a:rPr>
              <a:t>Accelerates or enhances an output to create change</a:t>
            </a:r>
          </a:p>
        </p:txBody>
      </p:sp>
      <p:pic>
        <p:nvPicPr>
          <p:cNvPr id="4" name="Picture 2" descr="http://killionr.wikispaces.com/file/view/homeostasis-pregnancy-positive-feedback.jpg/295436892/homeostasis-pregnancy-positive-feedback.jpg">
            <a:hlinkClick r:id="" action="ppaction://hlinkshowjump?jump=nextslide"/>
          </p:cNvPr>
          <p:cNvPicPr>
            <a:picLocks noGrp="1" noChangeAspect="1" noChangeArrowheads="1"/>
          </p:cNvPicPr>
          <p:nvPr>
            <p:ph sz="quarter" idx="1"/>
          </p:nvPr>
        </p:nvPicPr>
        <p:blipFill>
          <a:blip r:embed="rId2" cstate="print"/>
          <a:srcRect/>
          <a:stretch>
            <a:fillRect/>
          </a:stretch>
        </p:blipFill>
        <p:spPr bwMode="auto">
          <a:xfrm>
            <a:off x="271818" y="1600201"/>
            <a:ext cx="8643582" cy="4343400"/>
          </a:xfrm>
          <a:prstGeom prst="rect">
            <a:avLst/>
          </a:prstGeom>
          <a:noFill/>
        </p:spPr>
      </p:pic>
      <p:sp>
        <p:nvSpPr>
          <p:cNvPr id="5" name="Rectangle 4"/>
          <p:cNvSpPr/>
          <p:nvPr/>
        </p:nvSpPr>
        <p:spPr>
          <a:xfrm>
            <a:off x="1752600" y="1600200"/>
            <a:ext cx="5715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 y="6400800"/>
            <a:ext cx="8305800" cy="646331"/>
          </a:xfrm>
          <a:prstGeom prst="rect">
            <a:avLst/>
          </a:prstGeom>
          <a:noFill/>
        </p:spPr>
        <p:txBody>
          <a:bodyPr wrap="square" rtlCol="0">
            <a:spAutoFit/>
          </a:bodyPr>
          <a:lstStyle/>
          <a:p>
            <a:r>
              <a:rPr lang="en-US" dirty="0">
                <a:hlinkClick r:id="rId3"/>
              </a:rPr>
              <a:t>https://www.youtube.com/watch?time_continue=530&amp;v=_xh9l2oRHzY</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228600" y="1447800"/>
            <a:ext cx="3124200" cy="731520"/>
          </a:xfrm>
        </p:spPr>
        <p:txBody>
          <a:bodyPr/>
          <a:lstStyle/>
          <a:p>
            <a:pPr algn="ctr"/>
            <a:r>
              <a:rPr lang="en-US" dirty="0"/>
              <a:t>Negative Correlation</a:t>
            </a:r>
          </a:p>
        </p:txBody>
      </p:sp>
      <p:sp>
        <p:nvSpPr>
          <p:cNvPr id="6" name="Title 5"/>
          <p:cNvSpPr>
            <a:spLocks noGrp="1"/>
          </p:cNvSpPr>
          <p:nvPr>
            <p:ph type="title"/>
          </p:nvPr>
        </p:nvSpPr>
        <p:spPr>
          <a:xfrm>
            <a:off x="301752" y="228600"/>
            <a:ext cx="8534400" cy="914400"/>
          </a:xfrm>
        </p:spPr>
        <p:txBody>
          <a:bodyPr>
            <a:normAutofit fontScale="90000"/>
          </a:bodyPr>
          <a:lstStyle/>
          <a:p>
            <a:r>
              <a:rPr lang="en-US" sz="3600" dirty="0"/>
              <a:t>Activity 2: Graphically Representing Changing Conditions</a:t>
            </a:r>
            <a:endParaRPr lang="en-US" dirty="0"/>
          </a:p>
        </p:txBody>
      </p:sp>
      <p:sp>
        <p:nvSpPr>
          <p:cNvPr id="11" name="TextBox 10"/>
          <p:cNvSpPr txBox="1"/>
          <p:nvPr/>
        </p:nvSpPr>
        <p:spPr>
          <a:xfrm>
            <a:off x="3276600" y="1600200"/>
            <a:ext cx="2514600" cy="430887"/>
          </a:xfrm>
          <a:prstGeom prst="rect">
            <a:avLst/>
          </a:prstGeom>
          <a:noFill/>
        </p:spPr>
        <p:txBody>
          <a:bodyPr wrap="square" rtlCol="0">
            <a:spAutoFit/>
          </a:bodyPr>
          <a:lstStyle/>
          <a:p>
            <a:r>
              <a:rPr lang="en-US" sz="2200" b="1" dirty="0">
                <a:solidFill>
                  <a:schemeClr val="bg1"/>
                </a:solidFill>
              </a:rPr>
              <a:t>No Correlation</a:t>
            </a:r>
          </a:p>
        </p:txBody>
      </p:sp>
      <p:pic>
        <p:nvPicPr>
          <p:cNvPr id="23556" name="Picture 4" descr="http://education-portal.com/cimages/multimages/16/refimages_correlation_graphs.gif"/>
          <p:cNvPicPr>
            <a:picLocks noChangeAspect="1" noChangeArrowheads="1"/>
          </p:cNvPicPr>
          <p:nvPr/>
        </p:nvPicPr>
        <p:blipFill>
          <a:blip r:embed="rId2" cstate="print"/>
          <a:srcRect/>
          <a:stretch>
            <a:fillRect/>
          </a:stretch>
        </p:blipFill>
        <p:spPr bwMode="auto">
          <a:xfrm>
            <a:off x="1219200" y="2286000"/>
            <a:ext cx="6096000" cy="3683001"/>
          </a:xfrm>
          <a:prstGeom prst="rect">
            <a:avLst/>
          </a:prstGeom>
          <a:noFill/>
          <a:ln w="31750">
            <a:solidFill>
              <a:schemeClr val="accent4"/>
            </a:solidFill>
          </a:ln>
        </p:spPr>
      </p:pic>
      <p:sp>
        <p:nvSpPr>
          <p:cNvPr id="15" name="Text Placeholder 1"/>
          <p:cNvSpPr txBox="1">
            <a:spLocks/>
          </p:cNvSpPr>
          <p:nvPr/>
        </p:nvSpPr>
        <p:spPr>
          <a:xfrm>
            <a:off x="5788152" y="1524000"/>
            <a:ext cx="2212848" cy="685800"/>
          </a:xfrm>
          <a:prstGeom prst="rect">
            <a:avLst/>
          </a:prstGeom>
          <a:noFill/>
          <a:ln w="15875" cap="rnd" cmpd="sng" algn="ctr">
            <a:noFill/>
            <a:prstDash val="solid"/>
          </a:ln>
          <a:effectLst>
            <a:outerShdw blurRad="50800" dist="25400" dir="5400000" rotWithShape="0">
              <a:srgbClr val="000000">
                <a:alpha val="35000"/>
              </a:srgbClr>
            </a:outerShdw>
          </a:effectLst>
        </p:spPr>
        <p:txBody>
          <a:bodyPr vert="horz" anchor="ctr">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200" b="1" i="0" u="none" strike="noStrike" kern="1200" cap="none" spc="0" normalizeH="0" baseline="0" noProof="0" dirty="0">
                <a:ln>
                  <a:noFill/>
                </a:ln>
                <a:solidFill>
                  <a:srgbClr val="FFFFFF"/>
                </a:solidFill>
                <a:effectLst/>
                <a:uLnTx/>
                <a:uFillTx/>
                <a:latin typeface="+mn-lt"/>
                <a:ea typeface="+mn-ea"/>
                <a:cs typeface="+mn-cs"/>
              </a:rPr>
              <a:t>Positive Correlation</a:t>
            </a:r>
          </a:p>
        </p:txBody>
      </p:sp>
      <p:sp>
        <p:nvSpPr>
          <p:cNvPr id="16" name="TextBox 15"/>
          <p:cNvSpPr txBox="1"/>
          <p:nvPr/>
        </p:nvSpPr>
        <p:spPr>
          <a:xfrm>
            <a:off x="1143000" y="6031468"/>
            <a:ext cx="2743200" cy="369332"/>
          </a:xfrm>
          <a:prstGeom prst="rect">
            <a:avLst/>
          </a:prstGeom>
          <a:noFill/>
        </p:spPr>
        <p:txBody>
          <a:bodyPr wrap="square" rtlCol="0">
            <a:spAutoFit/>
          </a:bodyPr>
          <a:lstStyle/>
          <a:p>
            <a:r>
              <a:rPr lang="en-US" dirty="0"/>
              <a:t>X- Independent Variable</a:t>
            </a:r>
          </a:p>
        </p:txBody>
      </p:sp>
      <p:sp>
        <p:nvSpPr>
          <p:cNvPr id="17" name="Rectangle 16"/>
          <p:cNvSpPr/>
          <p:nvPr/>
        </p:nvSpPr>
        <p:spPr>
          <a:xfrm rot="16200000">
            <a:off x="-402967" y="4593967"/>
            <a:ext cx="2546867" cy="369332"/>
          </a:xfrm>
          <a:prstGeom prst="rect">
            <a:avLst/>
          </a:prstGeom>
        </p:spPr>
        <p:txBody>
          <a:bodyPr wrap="square">
            <a:spAutoFit/>
          </a:bodyPr>
          <a:lstStyle/>
          <a:p>
            <a:r>
              <a:rPr lang="en-US" dirty="0"/>
              <a:t>Y- Dependent Variable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2514600" cy="1219200"/>
          </a:xfrm>
        </p:spPr>
        <p:txBody>
          <a:bodyPr/>
          <a:lstStyle/>
          <a:p>
            <a:pPr algn="ctr"/>
            <a:r>
              <a:rPr lang="en-US" dirty="0"/>
              <a:t>Activity 3: Fallacious Reasoning</a:t>
            </a:r>
          </a:p>
        </p:txBody>
      </p:sp>
      <p:sp>
        <p:nvSpPr>
          <p:cNvPr id="4" name="Content Placeholder 3"/>
          <p:cNvSpPr>
            <a:spLocks noGrp="1"/>
          </p:cNvSpPr>
          <p:nvPr>
            <p:ph sz="quarter" idx="1"/>
          </p:nvPr>
        </p:nvSpPr>
        <p:spPr>
          <a:xfrm>
            <a:off x="3124200" y="685800"/>
            <a:ext cx="2438400" cy="5410200"/>
          </a:xfrm>
        </p:spPr>
        <p:txBody>
          <a:bodyPr/>
          <a:lstStyle/>
          <a:p>
            <a:pPr>
              <a:buNone/>
            </a:pPr>
            <a:r>
              <a:rPr lang="en-US" dirty="0"/>
              <a:t>Avoid:</a:t>
            </a:r>
          </a:p>
          <a:p>
            <a:r>
              <a:rPr lang="en-US" sz="2000" dirty="0"/>
              <a:t>Extraordinary Claims</a:t>
            </a:r>
          </a:p>
          <a:p>
            <a:r>
              <a:rPr lang="en-US" sz="2000" dirty="0"/>
              <a:t>Propaganda media</a:t>
            </a:r>
          </a:p>
          <a:p>
            <a:r>
              <a:rPr lang="en-US" sz="2000" dirty="0"/>
              <a:t>Turning correlation into causation</a:t>
            </a:r>
          </a:p>
        </p:txBody>
      </p:sp>
      <p:pic>
        <p:nvPicPr>
          <p:cNvPr id="25604" name="Picture 4" descr="http://media-cache-ak0.pinimg.com/736x/e6/a1/c6/e6a1c6ab81807c30a0c3b2dfc272ddb8.jpg"/>
          <p:cNvPicPr>
            <a:picLocks noChangeAspect="1" noChangeArrowheads="1"/>
          </p:cNvPicPr>
          <p:nvPr/>
        </p:nvPicPr>
        <p:blipFill>
          <a:blip r:embed="rId2" cstate="print"/>
          <a:srcRect/>
          <a:stretch>
            <a:fillRect/>
          </a:stretch>
        </p:blipFill>
        <p:spPr bwMode="auto">
          <a:xfrm>
            <a:off x="5638800" y="457200"/>
            <a:ext cx="3139419" cy="6172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Activity 4:Circadian Rhythm</a:t>
            </a:r>
          </a:p>
        </p:txBody>
      </p:sp>
      <p:pic>
        <p:nvPicPr>
          <p:cNvPr id="24583" name="Picture 7" descr="http://sleepdisorders.dolyan.com/wp-content/uploads/2011/07/Circadian-rhythm-Biological_clock_human.png"/>
          <p:cNvPicPr>
            <a:picLocks noChangeAspect="1" noChangeArrowheads="1"/>
          </p:cNvPicPr>
          <p:nvPr/>
        </p:nvPicPr>
        <p:blipFill>
          <a:blip r:embed="rId2" cstate="print"/>
          <a:srcRect/>
          <a:stretch>
            <a:fillRect/>
          </a:stretch>
        </p:blipFill>
        <p:spPr bwMode="auto">
          <a:xfrm>
            <a:off x="754068" y="1524000"/>
            <a:ext cx="7627932" cy="3937921"/>
          </a:xfrm>
          <a:prstGeom prst="rect">
            <a:avLst/>
          </a:prstGeom>
          <a:noFill/>
        </p:spPr>
      </p:pic>
      <p:sp>
        <p:nvSpPr>
          <p:cNvPr id="2" name="TextBox 1"/>
          <p:cNvSpPr txBox="1"/>
          <p:nvPr/>
        </p:nvSpPr>
        <p:spPr>
          <a:xfrm>
            <a:off x="381000" y="5867400"/>
            <a:ext cx="8458200" cy="646331"/>
          </a:xfrm>
          <a:prstGeom prst="rect">
            <a:avLst/>
          </a:prstGeom>
          <a:noFill/>
        </p:spPr>
        <p:txBody>
          <a:bodyPr wrap="square" rtlCol="0">
            <a:spAutoFit/>
          </a:bodyPr>
          <a:lstStyle/>
          <a:p>
            <a:r>
              <a:rPr lang="en-US" dirty="0">
                <a:hlinkClick r:id="rId3"/>
              </a:rPr>
              <a:t>https://www.youtube.com/watch?v=UbQ0RxQu2gM&amp;authuser=0</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2010</TotalTime>
  <Words>469</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Lab 1: Homeostasis, Data Collection and Data Analysis</vt:lpstr>
      <vt:lpstr>Pre-Lab</vt:lpstr>
      <vt:lpstr>Pre-Lab (Continued)</vt:lpstr>
      <vt:lpstr>Activity 1: Homeostasis</vt:lpstr>
      <vt:lpstr>Negative Feedback Reverses a change to return the variable to a normal range</vt:lpstr>
      <vt:lpstr>Positive Feedback  Accelerates or enhances an output to create change</vt:lpstr>
      <vt:lpstr>Activity 2: Graphically Representing Changing Conditions</vt:lpstr>
      <vt:lpstr>Activity 3: Fallacious Reasoning</vt:lpstr>
      <vt:lpstr>Activity 4:Circadian Rhythm</vt:lpstr>
      <vt:lpstr>Circadian Rhythm Assignment</vt:lpstr>
      <vt:lpstr>Post Lab</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 Homeostasis, Data Collection and Data Analysis</dc:title>
  <dc:creator>Scott &amp; Amber</dc:creator>
  <cp:lastModifiedBy>Scott &amp; Amber</cp:lastModifiedBy>
  <cp:revision>15</cp:revision>
  <dcterms:created xsi:type="dcterms:W3CDTF">2016-05-17T20:45:24Z</dcterms:created>
  <dcterms:modified xsi:type="dcterms:W3CDTF">2018-08-13T15:21:23Z</dcterms:modified>
</cp:coreProperties>
</file>